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6" r:id="rId2"/>
    <p:sldId id="273" r:id="rId3"/>
    <p:sldId id="311" r:id="rId4"/>
    <p:sldId id="312" r:id="rId5"/>
    <p:sldId id="276" r:id="rId6"/>
    <p:sldId id="297" r:id="rId7"/>
    <p:sldId id="300" r:id="rId8"/>
    <p:sldId id="308" r:id="rId9"/>
    <p:sldId id="310" r:id="rId10"/>
    <p:sldId id="307" r:id="rId11"/>
    <p:sldId id="299" r:id="rId12"/>
    <p:sldId id="279" r:id="rId13"/>
    <p:sldId id="280" r:id="rId14"/>
    <p:sldId id="301" r:id="rId15"/>
    <p:sldId id="302" r:id="rId16"/>
    <p:sldId id="303" r:id="rId17"/>
    <p:sldId id="304" r:id="rId18"/>
    <p:sldId id="284" r:id="rId19"/>
    <p:sldId id="286" r:id="rId20"/>
    <p:sldId id="283" r:id="rId21"/>
    <p:sldId id="289" r:id="rId22"/>
    <p:sldId id="285" r:id="rId23"/>
    <p:sldId id="290" r:id="rId24"/>
    <p:sldId id="291" r:id="rId25"/>
    <p:sldId id="288" r:id="rId26"/>
    <p:sldId id="265" r:id="rId27"/>
    <p:sldId id="281" r:id="rId28"/>
    <p:sldId id="264" r:id="rId29"/>
    <p:sldId id="267" r:id="rId30"/>
    <p:sldId id="270" r:id="rId31"/>
    <p:sldId id="271" r:id="rId32"/>
    <p:sldId id="272" r:id="rId33"/>
    <p:sldId id="268" r:id="rId34"/>
    <p:sldId id="269" r:id="rId35"/>
    <p:sldId id="292" r:id="rId36"/>
    <p:sldId id="293" r:id="rId37"/>
    <p:sldId id="294" r:id="rId38"/>
    <p:sldId id="295" r:id="rId39"/>
    <p:sldId id="306" r:id="rId4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14" autoAdjust="0"/>
  </p:normalViewPr>
  <p:slideViewPr>
    <p:cSldViewPr snapToGrid="0">
      <p:cViewPr>
        <p:scale>
          <a:sx n="100" d="100"/>
          <a:sy n="100" d="100"/>
        </p:scale>
        <p:origin x="-954" y="1200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976" y="-108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80D3344C-EC05-46ED-969F-56CF86EF10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52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5D37A-2A8D-4C12-BD92-FCB42D6A2DFA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Coordonnées: présentation et articles sur ma page perso (lien</a:t>
            </a:r>
            <a:r>
              <a:rPr lang="fr-FR" baseline="0" dirty="0" smtClean="0"/>
              <a:t> sur la page de l’option du M2)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72ABA-0B5D-42B8-BBE6-719B7CD29CA8}" type="slidenum">
              <a:rPr lang="fr-FR"/>
              <a:pPr eaLnBrk="1" hangingPunct="1"/>
              <a:t>10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BE6592-209C-4877-AC0C-7EC4AD7B5CD3}" type="slidenum">
              <a:rPr lang="fr-FR"/>
              <a:pPr eaLnBrk="1" hangingPunct="1"/>
              <a:t>11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Précision</a:t>
            </a:r>
            <a:r>
              <a:rPr lang="fr-FR" baseline="0" dirty="0" smtClean="0"/>
              <a:t> des mesures de temps de vol acoustique:</a:t>
            </a:r>
          </a:p>
          <a:p>
            <a:pPr eaLnBrk="1" hangingPunct="1"/>
            <a:endParaRPr lang="fr-FR" baseline="0" dirty="0" smtClean="0"/>
          </a:p>
          <a:p>
            <a:pPr eaLnBrk="1" hangingPunct="1"/>
            <a:r>
              <a:rPr lang="fr-FR" baseline="0" dirty="0" smtClean="0"/>
              <a:t>Débitmètre: tv=l/(</a:t>
            </a:r>
            <a:r>
              <a:rPr lang="fr-FR" baseline="0" dirty="0" err="1" smtClean="0"/>
              <a:t>c+V</a:t>
            </a:r>
            <a:r>
              <a:rPr lang="fr-FR" baseline="0" dirty="0" smtClean="0"/>
              <a:t> cos</a:t>
            </a:r>
            <a:r>
              <a:rPr lang="fr-FR" baseline="0" dirty="0" smtClean="0">
                <a:latin typeface="Symbol" panose="05050102010706020507" pitchFamily="18" charset="2"/>
              </a:rPr>
              <a:t> f</a:t>
            </a:r>
            <a:r>
              <a:rPr lang="fr-FR" baseline="0" dirty="0" smtClean="0"/>
              <a:t>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B6C81-085C-44DF-9C07-957BF2578291}" type="slidenum">
              <a:rPr lang="fr-FR"/>
              <a:pPr eaLnBrk="1" hangingPunct="1"/>
              <a:t>12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3AD5E-CA58-48E5-B92F-77F382FCD0FE}" type="slidenum">
              <a:rPr lang="fr-FR"/>
              <a:pPr eaLnBrk="1" hangingPunct="1"/>
              <a:t>13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Principe</a:t>
            </a:r>
            <a:r>
              <a:rPr lang="fr-FR" baseline="0" dirty="0" smtClean="0"/>
              <a:t> de l’effet Doppler: émetteur fixe/ récepteur mobile : V</a:t>
            </a:r>
          </a:p>
          <a:p>
            <a:pPr eaLnBrk="1" hangingPunct="1"/>
            <a:r>
              <a:rPr lang="fr-FR" baseline="0" dirty="0" smtClean="0"/>
              <a:t>Emetteur: T= tzéro2(E)-tzéro1(E)</a:t>
            </a:r>
          </a:p>
          <a:p>
            <a:pPr eaLnBrk="1" hangingPunct="1"/>
            <a:r>
              <a:rPr lang="fr-FR" baseline="0" dirty="0" smtClean="0"/>
              <a:t>Récepteur: tzéro2(R)=tzéro1(R)+</a:t>
            </a:r>
            <a:r>
              <a:rPr lang="fr-FR" baseline="0" dirty="0" err="1" smtClean="0"/>
              <a:t>T+</a:t>
            </a:r>
            <a:r>
              <a:rPr lang="fr-FR" baseline="0" dirty="0" err="1" smtClean="0">
                <a:latin typeface="Symbol" panose="05050102010706020507" pitchFamily="18" charset="2"/>
              </a:rPr>
              <a:t>D</a:t>
            </a:r>
            <a:r>
              <a:rPr lang="fr-FR" baseline="0" dirty="0" err="1" smtClean="0"/>
              <a:t>l</a:t>
            </a:r>
            <a:r>
              <a:rPr lang="fr-FR" baseline="0" dirty="0" smtClean="0"/>
              <a:t>/(</a:t>
            </a:r>
            <a:r>
              <a:rPr lang="fr-FR" baseline="0" dirty="0" err="1" smtClean="0"/>
              <a:t>c+V</a:t>
            </a:r>
            <a:r>
              <a:rPr lang="fr-FR" baseline="0" dirty="0" smtClean="0"/>
              <a:t>)   avec Dl=V (tzéro2(R)=tzéro1(R))=VT’</a:t>
            </a:r>
          </a:p>
          <a:p>
            <a:pPr eaLnBrk="1" hangingPunct="1"/>
            <a:r>
              <a:rPr lang="fr-FR" baseline="0" dirty="0" smtClean="0"/>
              <a:t>D’où T’ =tzéro2(R)-tzéro1(R)=T+VT’ /(</a:t>
            </a:r>
            <a:r>
              <a:rPr lang="fr-FR" baseline="0" dirty="0" err="1" smtClean="0"/>
              <a:t>c+V</a:t>
            </a:r>
            <a:r>
              <a:rPr lang="fr-FR" baseline="0" dirty="0" smtClean="0"/>
              <a:t>) et donc f’=c/(</a:t>
            </a:r>
            <a:r>
              <a:rPr lang="fr-FR" baseline="0" dirty="0" err="1" smtClean="0"/>
              <a:t>c+V</a:t>
            </a:r>
            <a:r>
              <a:rPr lang="fr-FR" baseline="0" dirty="0" smtClean="0"/>
              <a:t>) f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B6384-F7B9-4235-B3D6-70CC3ACD794C}" type="slidenum">
              <a:rPr lang="fr-FR"/>
              <a:pPr eaLnBrk="1" hangingPunct="1"/>
              <a:t>14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Variante</a:t>
                </a:r>
                <a:r>
                  <a:rPr lang="fr-FR" baseline="0" dirty="0" smtClean="0"/>
                  <a:t> de l’utilisation de l’effet Doppler: suivi de « </a:t>
                </a:r>
                <a:r>
                  <a:rPr lang="fr-FR" baseline="0" dirty="0" err="1" smtClean="0"/>
                  <a:t>Spekle</a:t>
                </a:r>
                <a:r>
                  <a:rPr lang="fr-FR" baseline="0" dirty="0" smtClean="0"/>
                  <a:t> » </a:t>
                </a:r>
              </a:p>
              <a:p>
                <a:pPr eaLnBrk="1" hangingPunct="1"/>
                <a:r>
                  <a:rPr lang="fr-FR" baseline="0" dirty="0" smtClean="0"/>
                  <a:t>Exemple : viscosimètre de Couette: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baseline="0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acc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fr-FR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b="0" i="1" baseline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endParaRPr lang="fr-FR" baseline="0" dirty="0" smtClean="0"/>
              </a:p>
              <a:p>
                <a:pPr eaLnBrk="1" hangingPunct="1"/>
                <a:r>
                  <a:rPr lang="fr-FR" baseline="0" dirty="0" smtClean="0"/>
                  <a:t>Champ de vitesse: 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baseline="0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baseline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baseline="0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b="0" i="1" baseline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fr-FR" b="0" i="1" baseline="0" smtClean="0">
                        <a:latin typeface="Cambria Math"/>
                      </a:rPr>
                      <m:t>=</m:t>
                    </m:r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fr-FR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b="0" i="1" baseline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baseline="0" dirty="0" smtClean="0"/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baseline="0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baseline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baseline="0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b="0" i="1" baseline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fr-FR" b="0" i="1" baseline="0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b="0" i="1" baseline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baseline="0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fr-FR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acc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∝(</m:t>
                    </m:r>
                    <m:sSub>
                      <m:sSubPr>
                        <m:ctrlPr>
                          <a:rPr lang="fr-FR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fr-FR" b="0" i="1" baseline="0" smtClean="0">
                        <a:latin typeface="Cambria Math"/>
                        <a:ea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fr-FR" b="0" i="1" baseline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	(faible gap)</a:t>
                </a:r>
              </a:p>
              <a:p>
                <a:pPr eaLnBrk="1" hangingPunct="1"/>
                <a:r>
                  <a:rPr lang="fr-FR" dirty="0" err="1" smtClean="0"/>
                  <a:t>Rq</a:t>
                </a:r>
                <a:r>
                  <a:rPr lang="fr-FR" dirty="0" smtClean="0"/>
                  <a:t>: technique acoustique bien adaptée à un champ unidirectionnel stationnaire!</a:t>
                </a:r>
              </a:p>
            </p:txBody>
          </p:sp>
        </mc:Choice>
        <mc:Fallback xmlns="">
          <p:sp>
            <p:nvSpPr>
              <p:cNvPr id="471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Variante</a:t>
                </a:r>
                <a:r>
                  <a:rPr lang="fr-FR" baseline="0" dirty="0" smtClean="0"/>
                  <a:t> de l’utilisation de l’effet Doppler: suivi de « </a:t>
                </a:r>
                <a:r>
                  <a:rPr lang="fr-FR" baseline="0" dirty="0" err="1" smtClean="0"/>
                  <a:t>Spekle</a:t>
                </a:r>
                <a:r>
                  <a:rPr lang="fr-FR" baseline="0" dirty="0" smtClean="0"/>
                  <a:t> » </a:t>
                </a:r>
              </a:p>
              <a:p>
                <a:pPr eaLnBrk="1" hangingPunct="1"/>
                <a:r>
                  <a:rPr lang="fr-FR" baseline="0" dirty="0" smtClean="0"/>
                  <a:t>Exemple : viscosimètre de Couette: </a:t>
                </a:r>
                <a:r>
                  <a:rPr lang="fr-FR" i="0" baseline="0" smtClean="0">
                    <a:latin typeface="Cambria Math"/>
                  </a:rPr>
                  <a:t>(</a:t>
                </a:r>
                <a:r>
                  <a:rPr lang="fr-FR" b="0" i="0" baseline="0" smtClean="0">
                    <a:latin typeface="Cambria Math"/>
                  </a:rPr>
                  <a:t>𝑣(𝑟) </a:t>
                </a:r>
                <a:r>
                  <a:rPr lang="fr-FR" b="0" i="0" baseline="0" smtClean="0">
                    <a:latin typeface="Cambria Math"/>
                  </a:rPr>
                  <a:t>) ⃗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∝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𝜔</a:t>
                </a:r>
                <a:r>
                  <a:rPr lang="fr-FR" b="0" i="0" baseline="0" smtClean="0">
                    <a:latin typeface="Cambria Math"/>
                  </a:rPr>
                  <a:t>𝑅_1</a:t>
                </a:r>
                <a:r>
                  <a:rPr lang="fr-FR" b="0" i="0" baseline="0" smtClean="0">
                    <a:latin typeface="Cambria Math"/>
                  </a:rPr>
                  <a:t> 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 ((</a:t>
                </a:r>
                <a:r>
                  <a:rPr lang="fr-FR" b="0" i="0" baseline="0" smtClean="0">
                    <a:latin typeface="Cambria Math"/>
                  </a:rPr>
                  <a:t>𝑅_2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−𝑟)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)/((</a:t>
                </a:r>
                <a:r>
                  <a:rPr lang="fr-FR" b="0" i="0" baseline="0" smtClean="0">
                    <a:latin typeface="Cambria Math"/>
                  </a:rPr>
                  <a:t>𝑅_2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−</a:t>
                </a:r>
                <a:r>
                  <a:rPr lang="fr-FR" b="0" i="0" baseline="0" smtClean="0">
                    <a:latin typeface="Cambria Math"/>
                  </a:rPr>
                  <a:t>𝑅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1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)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) 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(𝑢_𝑟 ) ⃗</a:t>
                </a:r>
                <a:endParaRPr lang="fr-FR" baseline="0" dirty="0" smtClean="0"/>
              </a:p>
              <a:p>
                <a:pPr eaLnBrk="1" hangingPunct="1"/>
                <a:r>
                  <a:rPr lang="fr-FR" baseline="0" dirty="0" smtClean="0"/>
                  <a:t>Champ de vitesse: </a:t>
                </a:r>
              </a:p>
              <a:p>
                <a:pPr eaLnBrk="1" hangingPunct="1"/>
                <a:r>
                  <a:rPr lang="fr-FR" i="0" baseline="0" smtClean="0">
                    <a:latin typeface="Cambria Math"/>
                  </a:rPr>
                  <a:t>(</a:t>
                </a:r>
                <a:r>
                  <a:rPr lang="fr-FR" b="0" i="0" baseline="0" smtClean="0">
                    <a:latin typeface="Cambria Math"/>
                  </a:rPr>
                  <a:t>𝑣(𝑅_1 ) ) ⃗=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𝜔</a:t>
                </a:r>
                <a:r>
                  <a:rPr lang="fr-FR" b="0" i="0" baseline="0" smtClean="0">
                    <a:latin typeface="Cambria Math"/>
                  </a:rPr>
                  <a:t>𝑅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1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 (𝑢_𝑟 ) ⃗</a:t>
                </a:r>
                <a:r>
                  <a:rPr lang="fr-FR" baseline="0" dirty="0" smtClean="0"/>
                  <a:t> </a:t>
                </a:r>
              </a:p>
              <a:p>
                <a:pPr eaLnBrk="1" hangingPunct="1"/>
                <a:r>
                  <a:rPr lang="fr-FR" i="0" baseline="0" smtClean="0">
                    <a:latin typeface="Cambria Math"/>
                  </a:rPr>
                  <a:t>(</a:t>
                </a:r>
                <a:r>
                  <a:rPr lang="fr-FR" b="0" i="0" baseline="0" smtClean="0">
                    <a:latin typeface="Cambria Math"/>
                  </a:rPr>
                  <a:t>𝑣(𝑅_</a:t>
                </a:r>
                <a:r>
                  <a:rPr lang="fr-FR" b="0" i="0" baseline="0" smtClean="0">
                    <a:latin typeface="Cambria Math"/>
                  </a:rPr>
                  <a:t>2 ) ) ⃗</a:t>
                </a:r>
                <a:r>
                  <a:rPr lang="fr-FR" b="0" i="0" baseline="0" smtClean="0">
                    <a:latin typeface="Cambria Math"/>
                  </a:rPr>
                  <a:t>=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0 ⃗</a:t>
                </a:r>
                <a:r>
                  <a:rPr lang="fr-FR" dirty="0" smtClean="0"/>
                  <a:t> </a:t>
                </a:r>
              </a:p>
              <a:p>
                <a:pPr eaLnBrk="1" hangingPunct="1"/>
                <a:r>
                  <a:rPr lang="fr-FR" i="0" baseline="0" smtClean="0">
                    <a:latin typeface="Cambria Math"/>
                  </a:rPr>
                  <a:t>(</a:t>
                </a:r>
                <a:r>
                  <a:rPr lang="fr-FR" b="0" i="0" baseline="0" smtClean="0">
                    <a:latin typeface="Cambria Math"/>
                  </a:rPr>
                  <a:t>𝑣(</a:t>
                </a:r>
                <a:r>
                  <a:rPr lang="fr-FR" b="0" i="0" baseline="0" smtClean="0">
                    <a:latin typeface="Cambria Math"/>
                  </a:rPr>
                  <a:t>𝑟) ) ⃗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∝(</a:t>
                </a:r>
                <a:r>
                  <a:rPr lang="fr-FR" b="0" i="0" baseline="0" smtClean="0">
                    <a:latin typeface="Cambria Math"/>
                  </a:rPr>
                  <a:t>𝑅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2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−𝑟)(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𝑢_𝑟 </a:t>
                </a:r>
                <a:r>
                  <a:rPr lang="fr-FR" b="0" i="0" baseline="0" smtClean="0">
                    <a:latin typeface="Cambria Math"/>
                    <a:ea typeface="Cambria Math"/>
                  </a:rPr>
                  <a:t>) ⃗</a:t>
                </a:r>
                <a:r>
                  <a:rPr lang="fr-FR" dirty="0" smtClean="0"/>
                  <a:t>	(faible gap)</a:t>
                </a:r>
              </a:p>
              <a:p>
                <a:pPr eaLnBrk="1" hangingPunct="1"/>
                <a:r>
                  <a:rPr lang="fr-FR" dirty="0" err="1" smtClean="0"/>
                  <a:t>Rq</a:t>
                </a:r>
                <a:r>
                  <a:rPr lang="fr-FR" dirty="0" smtClean="0"/>
                  <a:t>: technique acoustique bien adaptée à un champ unidirectionnel stationnaire!</a:t>
                </a:r>
                <a:endParaRPr lang="fr-FR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1FDB8-CFBC-4E7F-A6CA-6A8F1C352BDE}" type="slidenum">
              <a:rPr lang="fr-FR"/>
              <a:pPr eaLnBrk="1" hangingPunct="1"/>
              <a:t>15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Mesure</a:t>
                </a:r>
                <a:r>
                  <a:rPr lang="fr-FR" baseline="0" dirty="0" smtClean="0"/>
                  <a:t> de temps de vol:</a:t>
                </a:r>
              </a:p>
              <a:p>
                <a:pPr eaLnBrk="1" hangingPunct="1"/>
                <a:r>
                  <a:rPr lang="fr-FR" baseline="0" dirty="0" smtClean="0"/>
                  <a:t>Typiquement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10µ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𝑛𝑠</m:t>
                    </m:r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oscillo</a:t>
                </a:r>
                <a:r>
                  <a:rPr lang="fr-FR" baseline="0" dirty="0" smtClean="0"/>
                  <a:t> GHz, commun!),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𝑘𝑚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,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 dirty="0" smtClean="0"/>
                  <a:t>!!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≈1µ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/>
                    </m:sSub>
                  </m:oMath>
                </a14:m>
                <a:endParaRPr lang="fr-FR" dirty="0" smtClean="0"/>
              </a:p>
              <a:p>
                <a:pPr eaLnBrk="1" hangingPunct="1"/>
                <a:r>
                  <a:rPr lang="fr-FR" dirty="0" smtClean="0"/>
                  <a:t>Vitesse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 -&gt;pour améliorer la précision, on a intérêt</a:t>
                </a:r>
                <a:r>
                  <a:rPr lang="fr-FR" baseline="0" dirty="0" smtClean="0"/>
                  <a:t> à augmenter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dirty="0" smtClean="0"/>
                  <a:t>, mais il faut que la particule garde la même</a:t>
                </a:r>
                <a:r>
                  <a:rPr lang="fr-FR" baseline="0" dirty="0" smtClean="0"/>
                  <a:t> vitesse pendant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baseline="0" dirty="0" smtClean="0"/>
                  <a:t>, et ne sorte pas du faisceau!</a:t>
                </a:r>
              </a:p>
              <a:p>
                <a:pPr eaLnBrk="1" hangingPunct="1"/>
                <a:r>
                  <a:rPr lang="fr-FR" baseline="0" dirty="0" smtClean="0"/>
                  <a:t>-&gt;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baseline="0" dirty="0" smtClean="0"/>
                  <a:t> faible, mais suivi temporel sur plusieurs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cf</a:t>
                </a:r>
                <a:r>
                  <a:rPr lang="fr-FR" dirty="0" smtClean="0"/>
                  <a:t> spatio-temporels, ci après)</a:t>
                </a:r>
              </a:p>
            </p:txBody>
          </p:sp>
        </mc:Choice>
        <mc:Fallback xmlns="">
          <p:sp>
            <p:nvSpPr>
              <p:cNvPr id="481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Mesure</a:t>
                </a:r>
                <a:r>
                  <a:rPr lang="fr-FR" baseline="0" dirty="0" smtClean="0"/>
                  <a:t> de temps de vol:</a:t>
                </a:r>
              </a:p>
              <a:p>
                <a:pPr eaLnBrk="1" hangingPunct="1"/>
                <a:r>
                  <a:rPr lang="fr-FR" baseline="0" dirty="0" smtClean="0"/>
                  <a:t>Typiquement :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_</a:t>
                </a:r>
                <a:r>
                  <a:rPr lang="fr-FR" sz="1200" i="0">
                    <a:latin typeface="Cambria Math"/>
                    <a:ea typeface="Cambria Math"/>
                  </a:rPr>
                  <a:t>𝑣</a:t>
                </a:r>
                <a:r>
                  <a:rPr lang="fr-FR" sz="1200" i="0">
                    <a:latin typeface="Cambria Math"/>
                    <a:ea typeface="Cambria Math"/>
                  </a:rPr>
                  <a:t>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10µ𝑠</a:t>
                </a:r>
                <a:r>
                  <a:rPr lang="fr-FR" dirty="0" smtClean="0"/>
                  <a:t> ; 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𝑛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𝑠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oscillo</a:t>
                </a:r>
                <a:r>
                  <a:rPr lang="fr-FR" baseline="0" dirty="0" smtClean="0"/>
                  <a:t> GHz, commun!), 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𝑐</a:t>
                </a:r>
                <a:r>
                  <a:rPr lang="fr-FR" sz="1200" i="0">
                    <a:latin typeface="Cambria Math"/>
                    <a:ea typeface="Cambria Math"/>
                  </a:rPr>
                  <a:t>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1𝑘𝑚/𝑠</a:t>
                </a:r>
                <a:r>
                  <a:rPr lang="fr-FR" dirty="0" smtClean="0"/>
                  <a:t>,</a:t>
                </a:r>
              </a:p>
              <a:p>
                <a:pPr eaLnBrk="1" hangingPunct="1"/>
                <a:r>
                  <a:rPr lang="fr-FR" sz="1200" i="0" smtClean="0">
                    <a:latin typeface="Cambria Math"/>
                    <a:ea typeface="Cambria Math"/>
                  </a:rPr>
                  <a:t>〖</a:t>
                </a:r>
                <a:r>
                  <a:rPr lang="fr-FR" sz="1200" i="0" smtClean="0">
                    <a:latin typeface="Cambria Math"/>
                    <a:ea typeface="Cambria Math"/>
                  </a:rPr>
                  <a:t>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/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</a:t>
                </a:r>
                <a:r>
                  <a:rPr lang="fr-FR" sz="1200" i="0" smtClean="0">
                    <a:latin typeface="Cambria Math"/>
                    <a:ea typeface="Cambria Math"/>
                  </a:rPr>
                  <a:t>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</a:t>
                </a:r>
                <a:r>
                  <a:rPr lang="fr-FR" sz="1200" i="0" smtClean="0">
                    <a:latin typeface="Cambria Math"/>
                    <a:ea typeface="Cambria Math"/>
                  </a:rPr>
                  <a:t>≈〖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10〗^(−4)</a:t>
                </a:r>
                <a:r>
                  <a:rPr lang="fr-FR" dirty="0" smtClean="0"/>
                  <a:t>!!    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</a:t>
                </a:r>
                <a:r>
                  <a:rPr lang="fr-FR" sz="1200" i="0" smtClean="0">
                    <a:latin typeface="Cambria Math"/>
                    <a:ea typeface="Cambria Math"/>
                  </a:rPr>
                  <a:t>∆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𝑧≈1µ𝑚〗_</a:t>
                </a:r>
                <a:endParaRPr lang="fr-FR" dirty="0" smtClean="0"/>
              </a:p>
              <a:p>
                <a:pPr eaLnBrk="1" hangingPunct="1"/>
                <a:r>
                  <a:rPr lang="fr-FR" dirty="0" smtClean="0"/>
                  <a:t>Vitesse </a:t>
                </a:r>
                <a:r>
                  <a:rPr lang="fr-FR" i="0">
                    <a:latin typeface="Cambria Math"/>
                    <a:ea typeface="Cambria Math"/>
                  </a:rPr>
                  <a:t>𝑉</a:t>
                </a:r>
                <a:r>
                  <a:rPr lang="fr-FR" i="0" smtClean="0">
                    <a:latin typeface="Cambria Math"/>
                    <a:ea typeface="Cambria Math"/>
                  </a:rPr>
                  <a:t>_</a:t>
                </a:r>
                <a:r>
                  <a:rPr lang="fr-FR" i="0">
                    <a:latin typeface="Cambria Math"/>
                    <a:ea typeface="Cambria Math"/>
                  </a:rPr>
                  <a:t>𝑧=𝑐/2  (𝛿𝑡_𝑣)/𝑇_𝑏 </a:t>
                </a:r>
                <a:r>
                  <a:rPr lang="fr-FR" b="0" i="0" smtClean="0">
                    <a:latin typeface="Cambria Math"/>
                    <a:ea typeface="Cambria Math"/>
                  </a:rPr>
                  <a:t>  </a:t>
                </a:r>
                <a:r>
                  <a:rPr lang="fr-FR" dirty="0" smtClean="0"/>
                  <a:t> -&gt;pour améliorer la précision, on a intérêt</a:t>
                </a:r>
                <a:r>
                  <a:rPr lang="fr-FR" baseline="0" dirty="0" smtClean="0"/>
                  <a:t> à augmenter </a:t>
                </a:r>
                <a:r>
                  <a:rPr lang="fr-FR" b="0" i="0" baseline="0" smtClean="0">
                    <a:latin typeface="Cambria Math"/>
                  </a:rPr>
                  <a:t>𝑇_𝑏</a:t>
                </a:r>
                <a:r>
                  <a:rPr lang="fr-FR" dirty="0" smtClean="0"/>
                  <a:t>, mais il faut que la particule garde la même</a:t>
                </a:r>
                <a:r>
                  <a:rPr lang="fr-FR" baseline="0" dirty="0" smtClean="0"/>
                  <a:t> vitesse pendant </a:t>
                </a:r>
                <a:r>
                  <a:rPr lang="fr-FR" b="0" i="0" baseline="0" smtClean="0">
                    <a:latin typeface="Cambria Math"/>
                  </a:rPr>
                  <a:t>𝑇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𝑏</a:t>
                </a:r>
                <a:r>
                  <a:rPr lang="fr-FR" baseline="0" dirty="0" smtClean="0"/>
                  <a:t>, et ne sorte pas du faisceau!</a:t>
                </a:r>
              </a:p>
              <a:p>
                <a:pPr eaLnBrk="1" hangingPunct="1"/>
                <a:r>
                  <a:rPr lang="fr-FR" baseline="0" dirty="0" smtClean="0"/>
                  <a:t>-&gt;</a:t>
                </a:r>
                <a:r>
                  <a:rPr lang="fr-FR" b="0" i="0" baseline="0" smtClean="0">
                    <a:latin typeface="Cambria Math"/>
                  </a:rPr>
                  <a:t>𝑇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𝑏</a:t>
                </a:r>
                <a:r>
                  <a:rPr lang="fr-FR" baseline="0" dirty="0" smtClean="0"/>
                  <a:t> faible, mais suivi temporel sur plusieurs </a:t>
                </a:r>
                <a:r>
                  <a:rPr lang="fr-FR" b="0" i="0" baseline="0" smtClean="0">
                    <a:latin typeface="Cambria Math"/>
                  </a:rPr>
                  <a:t>𝑇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𝑏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cf</a:t>
                </a:r>
                <a:r>
                  <a:rPr lang="fr-FR" dirty="0" smtClean="0"/>
                  <a:t> spatio-temporels, ci après)</a:t>
                </a:r>
              </a:p>
            </p:txBody>
          </p:sp>
        </mc:Fallback>
      </mc:AlternateContent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55EA4-1855-4F5C-87E3-006CF4F7A39C}" type="slidenum">
              <a:rPr lang="fr-FR"/>
              <a:pPr eaLnBrk="1" hangingPunct="1"/>
              <a:t>16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En pratique, le signal n’est pas la succession</a:t>
            </a:r>
            <a:r>
              <a:rPr lang="fr-FR" baseline="0" dirty="0" smtClean="0"/>
              <a:t> de </a:t>
            </a:r>
            <a:r>
              <a:rPr lang="fr-FR" dirty="0" smtClean="0"/>
              <a:t>n signaux</a:t>
            </a:r>
            <a:r>
              <a:rPr lang="fr-FR" baseline="0" dirty="0" smtClean="0"/>
              <a:t> réfléchis par n particules dans le faisceau, mais l’interférence entre les signaux rétrodiffusés </a:t>
            </a:r>
          </a:p>
          <a:p>
            <a:pPr eaLnBrk="1" hangingPunct="1"/>
            <a:r>
              <a:rPr lang="fr-FR" baseline="0" dirty="0" smtClean="0"/>
              <a:t>Si on veut au moins une particule à chaque z dans le faisceau, on a forcément des endroits où il y en a plusieurs!=&gt; on ne sait pas reconnaitre « un » signal rétrodiffusé, car il y en a plusieurs qui interfèrent (</a:t>
            </a:r>
            <a:r>
              <a:rPr lang="fr-FR" baseline="0" dirty="0" err="1" smtClean="0"/>
              <a:t>speckle</a:t>
            </a:r>
            <a:r>
              <a:rPr lang="fr-FR" baseline="0" dirty="0" smtClean="0"/>
              <a:t>). </a:t>
            </a:r>
          </a:p>
          <a:p>
            <a:pPr eaLnBrk="1" hangingPunct="1"/>
            <a:r>
              <a:rPr lang="fr-FR" baseline="0" dirty="0" smtClean="0"/>
              <a:t>D’où une analyse par pic de corrélation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PIV) et non un suivi de zéro!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FE4E00-953D-484D-A97D-C843F806CCED}" type="slidenum">
              <a:rPr lang="fr-FR"/>
              <a:pPr eaLnBrk="1" hangingPunct="1"/>
              <a:t>17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Le champ de vitesse étant stationnaire,</a:t>
                </a:r>
                <a:r>
                  <a:rPr lang="fr-FR" baseline="0" dirty="0" smtClean="0"/>
                  <a:t> on peut adopter 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fr-FR" b="0" i="1" baseline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faible, mais suivre le signal corrélé sur plusieurs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dirty="0" smtClean="0"/>
                  <a:t>.</a:t>
                </a:r>
              </a:p>
              <a:p>
                <a:pPr eaLnBrk="1" hangingPunct="1"/>
                <a:r>
                  <a:rPr lang="fr-FR" dirty="0" smtClean="0"/>
                  <a:t>-&gt; </a:t>
                </a:r>
                <a:r>
                  <a:rPr lang="fr-FR" dirty="0" err="1" smtClean="0"/>
                  <a:t>cf</a:t>
                </a:r>
                <a:r>
                  <a:rPr lang="fr-FR" dirty="0" smtClean="0"/>
                  <a:t> diagramme temporel/temporel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fr-FR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fr-FR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baseline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baseline="0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(ramené à une diagramme </a:t>
                </a:r>
                <a:r>
                  <a:rPr lang="fr-FR" dirty="0" err="1" smtClean="0"/>
                  <a:t>spatio-tremporel</a:t>
                </a:r>
                <a:r>
                  <a:rPr lang="fr-FR" dirty="0" smtClean="0"/>
                  <a:t>!, avec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)</a:t>
                </a:r>
              </a:p>
            </p:txBody>
          </p:sp>
        </mc:Choice>
        <mc:Fallback xmlns="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Le champ de vitesse étant stationnaire,</a:t>
                </a:r>
                <a:r>
                  <a:rPr lang="fr-FR" baseline="0" dirty="0" smtClean="0"/>
                  <a:t> on peut adopter un </a:t>
                </a:r>
                <a:r>
                  <a:rPr lang="fr-FR" b="0" i="0" baseline="0" smtClean="0">
                    <a:latin typeface="Cambria Math"/>
                  </a:rPr>
                  <a:t>𝑇_𝑏  </a:t>
                </a:r>
                <a:r>
                  <a:rPr lang="fr-FR" dirty="0" smtClean="0"/>
                  <a:t>faible, mais suivre le signal corrélé sur plusieurs </a:t>
                </a:r>
                <a:r>
                  <a:rPr lang="fr-FR" b="0" i="0" baseline="0" smtClean="0">
                    <a:latin typeface="Cambria Math"/>
                  </a:rPr>
                  <a:t>𝑇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𝑏</a:t>
                </a:r>
                <a:r>
                  <a:rPr lang="fr-FR" dirty="0" smtClean="0"/>
                  <a:t>.</a:t>
                </a:r>
              </a:p>
              <a:p>
                <a:pPr eaLnBrk="1" hangingPunct="1"/>
                <a:r>
                  <a:rPr lang="fr-FR" dirty="0" smtClean="0"/>
                  <a:t>-&gt; </a:t>
                </a:r>
                <a:r>
                  <a:rPr lang="fr-FR" dirty="0" err="1" smtClean="0"/>
                  <a:t>cf</a:t>
                </a:r>
                <a:r>
                  <a:rPr lang="fr-FR" dirty="0" smtClean="0"/>
                  <a:t> diagramme temporel/temporel </a:t>
                </a:r>
                <a:r>
                  <a:rPr lang="fr-FR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𝑡</a:t>
                </a:r>
                <a:r>
                  <a:rPr lang="fr-FR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_</a:t>
                </a:r>
                <a:r>
                  <a:rPr lang="fr-FR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𝑣</a:t>
                </a:r>
                <a:r>
                  <a:rPr lang="fr-FR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(𝑡−𝑛</a:t>
                </a:r>
                <a:r>
                  <a:rPr lang="fr-FR" b="0" i="0" baseline="0" smtClean="0">
                    <a:latin typeface="Cambria Math"/>
                  </a:rPr>
                  <a:t>𝑇_𝑏</a:t>
                </a:r>
                <a:r>
                  <a:rPr lang="fr-FR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,𝑛</a:t>
                </a:r>
                <a:r>
                  <a:rPr lang="fr-FR" b="0" i="0" baseline="0" smtClean="0">
                    <a:latin typeface="Cambria Math"/>
                  </a:rPr>
                  <a:t>𝑇</a:t>
                </a:r>
                <a:r>
                  <a:rPr lang="fr-FR" b="0" i="0" baseline="0" smtClean="0">
                    <a:latin typeface="Cambria Math"/>
                  </a:rPr>
                  <a:t>_</a:t>
                </a:r>
                <a:r>
                  <a:rPr lang="fr-FR" b="0" i="0" baseline="0" smtClean="0">
                    <a:latin typeface="Cambria Math"/>
                  </a:rPr>
                  <a:t>𝑏</a:t>
                </a:r>
                <a:r>
                  <a:rPr lang="fr-FR" b="0" i="0" baseline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)</a:t>
                </a:r>
                <a:r>
                  <a:rPr lang="fr-FR" dirty="0" smtClean="0"/>
                  <a:t>(ramené à une diagramme </a:t>
                </a:r>
                <a:r>
                  <a:rPr lang="fr-FR" dirty="0" err="1" smtClean="0"/>
                  <a:t>spatio-tremporel</a:t>
                </a:r>
                <a:r>
                  <a:rPr lang="fr-FR" dirty="0" smtClean="0"/>
                  <a:t>!, avec </a:t>
                </a:r>
                <a:r>
                  <a:rPr lang="fr-FR" i="0" smtClean="0">
                    <a:latin typeface="Cambria Math"/>
                    <a:ea typeface="Cambria Math"/>
                  </a:rPr>
                  <a:t>𝑧=</a:t>
                </a:r>
                <a:r>
                  <a:rPr lang="fr-FR" i="0">
                    <a:latin typeface="Cambria Math"/>
                    <a:ea typeface="Cambria Math"/>
                  </a:rPr>
                  <a:t>(𝑐 (</a:t>
                </a:r>
                <a:r>
                  <a:rPr lang="fr-FR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𝑡</a:t>
                </a:r>
                <a:r>
                  <a:rPr lang="fr-FR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_</a:t>
                </a:r>
                <a:r>
                  <a:rPr lang="fr-FR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𝑣</a:t>
                </a:r>
                <a:r>
                  <a:rPr lang="fr-FR" i="0">
                    <a:latin typeface="Cambria Math"/>
                    <a:ea typeface="Cambria Math"/>
                  </a:rPr>
                  <a:t>−</a:t>
                </a:r>
                <a:r>
                  <a:rPr lang="fr-FR" i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𝑡</a:t>
                </a:r>
                <a:r>
                  <a:rPr lang="fr-FR" i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_</a:t>
                </a:r>
                <a:r>
                  <a:rPr lang="fr-FR" i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𝑣°</a:t>
                </a:r>
                <a:r>
                  <a:rPr lang="fr-FR" i="0">
                    <a:latin typeface="Cambria Math"/>
                    <a:ea typeface="Cambria Math"/>
                  </a:rPr>
                  <a:t>))/2</a:t>
                </a:r>
                <a:r>
                  <a:rPr lang="fr-FR" dirty="0" smtClean="0"/>
                  <a:t>)</a:t>
                </a:r>
                <a:endParaRPr lang="fr-FR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56548A-A81E-46C5-B420-1FF2D2B47B35}" type="slidenum">
              <a:rPr lang="fr-FR"/>
              <a:pPr eaLnBrk="1" hangingPunct="1"/>
              <a:t>18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err="1" smtClean="0"/>
              <a:t>Rq</a:t>
            </a:r>
            <a:r>
              <a:rPr lang="fr-FR" dirty="0" smtClean="0"/>
              <a:t>: N module élastique de cisaillement dans la phase macroscopique solide.</a:t>
            </a:r>
          </a:p>
          <a:p>
            <a:pPr eaLnBrk="1" hangingPunct="1"/>
            <a:r>
              <a:rPr lang="fr-FR" dirty="0" smtClean="0"/>
              <a:t>Q: couplage:</a:t>
            </a:r>
            <a:r>
              <a:rPr lang="fr-FR" baseline="0" dirty="0" smtClean="0"/>
              <a:t> la compression de la phase solide tend à dilater la phase fluide et vice-versa=&gt; Q positif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AC8BE6-6920-432F-BDC6-9F92A3293901}" type="slidenum">
              <a:rPr lang="fr-FR"/>
              <a:pPr eaLnBrk="1" hangingPunct="1"/>
              <a:t>19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Termes de couplages de phases: action réaction-&gt;signes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oposés</a:t>
                </a:r>
                <a:endParaRPr lang="fr-FR" baseline="0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fr-FR" dirty="0" smtClean="0"/>
                  <a:t> tortuosité</a:t>
                </a:r>
                <a:r>
                  <a:rPr lang="fr-FR" baseline="0" dirty="0" smtClean="0"/>
                  <a:t> (facteur géométrique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=(1+1/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)/2</m:t>
                    </m:r>
                  </m:oMath>
                </a14:m>
                <a:r>
                  <a:rPr lang="fr-FR" dirty="0" smtClean="0"/>
                  <a:t> pour des sphères)</a:t>
                </a:r>
              </a:p>
            </p:txBody>
          </p:sp>
        </mc:Choice>
        <mc:Fallback xmlns="">
          <p:sp>
            <p:nvSpPr>
              <p:cNvPr id="522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Termes de couplages de phases: action réaction-&gt;signes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oposés</a:t>
                </a:r>
                <a:endParaRPr lang="fr-FR" baseline="0" dirty="0" smtClean="0"/>
              </a:p>
              <a:p>
                <a:pPr eaLnBrk="1" hangingPunct="1"/>
                <a:r>
                  <a:rPr lang="fr-FR" i="0" smtClean="0">
                    <a:latin typeface="Cambria Math"/>
                    <a:ea typeface="Cambria Math"/>
                  </a:rPr>
                  <a:t>𝛼</a:t>
                </a:r>
                <a:r>
                  <a:rPr lang="fr-FR" dirty="0" smtClean="0"/>
                  <a:t> tortuosité</a:t>
                </a:r>
                <a:r>
                  <a:rPr lang="fr-FR" baseline="0" dirty="0" smtClean="0"/>
                  <a:t> (facteur géométrique </a:t>
                </a:r>
                <a:r>
                  <a:rPr lang="fr-FR" i="0" smtClean="0">
                    <a:latin typeface="Cambria Math"/>
                    <a:ea typeface="Cambria Math"/>
                  </a:rPr>
                  <a:t>𝛼</a:t>
                </a:r>
                <a:r>
                  <a:rPr lang="fr-FR" b="0" i="0" smtClean="0">
                    <a:latin typeface="Cambria Math"/>
                    <a:ea typeface="Cambria Math"/>
                  </a:rPr>
                  <a:t>=(1+1/𝜑)/2</a:t>
                </a:r>
                <a:r>
                  <a:rPr lang="fr-FR" dirty="0" smtClean="0"/>
                  <a:t> pour des sphères)</a:t>
                </a:r>
                <a:endParaRPr lang="fr-FR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6B33F-9B21-4062-9E90-02FCB88B5D42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1800" u="sng" dirty="0" smtClean="0"/>
              <a:t>Ultrasons: </a:t>
            </a:r>
            <a:r>
              <a:rPr lang="fr-FR" sz="1800" b="0" dirty="0" smtClean="0">
                <a:sym typeface="Symbol" pitchFamily="18" charset="2"/>
              </a:rPr>
              <a:t> f=c   D’où 	f↑=&gt; 	</a:t>
            </a:r>
            <a:r>
              <a:rPr lang="fr-FR" sz="1800" b="0" baseline="0" dirty="0" smtClean="0">
                <a:sym typeface="Symbol" pitchFamily="18" charset="2"/>
              </a:rPr>
              <a:t> </a:t>
            </a:r>
            <a:r>
              <a:rPr lang="fr-FR" sz="1800" b="0" dirty="0" smtClean="0">
                <a:sym typeface="Symbol" pitchFamily="18" charset="2"/>
              </a:rPr>
              <a:t>↓ =&gt; résolution</a:t>
            </a:r>
            <a:r>
              <a:rPr lang="fr-FR" sz="1800" b="0" baseline="0" dirty="0" smtClean="0">
                <a:sym typeface="Symbol" pitchFamily="18" charset="2"/>
              </a:rPr>
              <a:t> </a:t>
            </a:r>
            <a:r>
              <a:rPr lang="fr-FR" sz="1800" b="0" dirty="0" smtClean="0">
                <a:sym typeface="Symbol" pitchFamily="18" charset="2"/>
              </a:rPr>
              <a:t>↑</a:t>
            </a:r>
          </a:p>
          <a:p>
            <a:pPr eaLnBrk="1" hangingPunct="1"/>
            <a:r>
              <a:rPr lang="fr-FR" sz="1800" b="0" u="none" dirty="0" smtClean="0">
                <a:sym typeface="Symbol" pitchFamily="18" charset="2"/>
              </a:rPr>
              <a:t>		mais aussi:  atténuation </a:t>
            </a:r>
            <a:r>
              <a:rPr lang="fr-FR" sz="1800" b="0" dirty="0" smtClean="0">
                <a:sym typeface="Symbol" pitchFamily="18" charset="2"/>
              </a:rPr>
              <a:t>↑</a:t>
            </a:r>
          </a:p>
          <a:p>
            <a:pPr eaLnBrk="1" hangingPunct="1"/>
            <a:endParaRPr lang="fr-FR" sz="1800" b="1" u="none" dirty="0" smtClean="0">
              <a:sym typeface="Symbol" pitchFamily="18" charset="2"/>
            </a:endParaRPr>
          </a:p>
          <a:p>
            <a:pPr eaLnBrk="1" hangingPunct="1"/>
            <a:r>
              <a:rPr lang="fr-FR" sz="1800" u="sng" dirty="0" smtClean="0"/>
              <a:t>Sons audibles</a:t>
            </a:r>
            <a:r>
              <a:rPr lang="fr-FR" sz="1800" u="none" dirty="0" smtClean="0"/>
              <a:t>: 20Hz&lt;f&lt;20kHz  (pt</a:t>
            </a:r>
            <a:r>
              <a:rPr lang="fr-FR" sz="1800" u="none" baseline="0" dirty="0" smtClean="0"/>
              <a:t> culminant à </a:t>
            </a:r>
            <a:r>
              <a:rPr lang="fr-FR" sz="1800" u="none" dirty="0" smtClean="0"/>
              <a:t>f=2,5-5 kHz )</a:t>
            </a:r>
            <a:endParaRPr lang="fr-FR" sz="1800" b="1" u="non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F1DB71-90FB-4FAA-9E06-98F6E285724E}" type="slidenum">
              <a:rPr lang="fr-FR"/>
              <a:pPr eaLnBrk="1" hangingPunct="1"/>
              <a:t>20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51977-22D9-4CEE-ABAA-283444DDFEB7}" type="slidenum">
              <a:rPr lang="fr-FR"/>
              <a:pPr eaLnBrk="1" hangingPunct="1"/>
              <a:t>21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Dans cette expérience de « compression</a:t>
            </a:r>
            <a:r>
              <a:rPr lang="fr-FR" baseline="0" dirty="0" smtClean="0"/>
              <a:t> de la matrice poreuse », pas de contrainte dans la phase fluide =&gt; déplacement dans la phase fluide </a:t>
            </a:r>
          </a:p>
          <a:p>
            <a:pPr eaLnBrk="1" hangingPunct="1"/>
            <a:r>
              <a:rPr lang="fr-FR" baseline="0" dirty="0" smtClean="0"/>
              <a:t>D’où le terme en Q!</a:t>
            </a:r>
          </a:p>
          <a:p>
            <a:pPr eaLnBrk="1" hangingPunct="1"/>
            <a:r>
              <a:rPr lang="fr-FR" baseline="0" dirty="0" err="1" smtClean="0"/>
              <a:t>Kp</a:t>
            </a:r>
            <a:r>
              <a:rPr lang="fr-FR" baseline="0" dirty="0" smtClean="0"/>
              <a:t> décrit une compression de la phase solide macroscopique (écraser une éponge, est plus facile que de comprimer le matériau qui la constitue!, </a:t>
            </a:r>
          </a:p>
          <a:p>
            <a:pPr eaLnBrk="1" hangingPunct="1"/>
            <a:r>
              <a:rPr lang="fr-FR" baseline="0" dirty="0" smtClean="0"/>
              <a:t>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comprimer un ressort en acier versus comprimer de l’acier!)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10CDDB-572D-4262-9B09-FBF4909D05A3}" type="slidenum">
              <a:rPr lang="fr-FR"/>
              <a:pPr eaLnBrk="1" hangingPunct="1"/>
              <a:t>22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D16F9-3D81-41A8-8CFE-15F082AE7D8E}" type="slidenum">
              <a:rPr lang="fr-FR"/>
              <a:pPr eaLnBrk="1" hangingPunct="1"/>
              <a:t>23</a:t>
            </a:fld>
            <a:endParaRPr 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Mode rapide: l’atténuation dépend de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fr-FR" dirty="0" smtClean="0"/>
                  <a:t>. Et le module élastique dépend e l’état consolidé ou non.</a:t>
                </a:r>
              </a:p>
              <a:p>
                <a:pPr eaLnBrk="1" hangingPunct="1"/>
                <a:r>
                  <a:rPr lang="fr-FR" dirty="0" smtClean="0"/>
                  <a:t>Mode lent: mode</a:t>
                </a:r>
                <a:r>
                  <a:rPr lang="fr-FR" baseline="0" dirty="0" smtClean="0"/>
                  <a:t> se propageant dans la phase fluide seule, avec une vitesse qui dépend de la tortuosité!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Mode rapide: l’atténuation dépend de </a:t>
                </a:r>
                <a:r>
                  <a:rPr lang="fr-FR" i="0" smtClean="0">
                    <a:latin typeface="Cambria Math"/>
                    <a:ea typeface="Cambria Math"/>
                  </a:rPr>
                  <a:t>𝜔</a:t>
                </a:r>
                <a:r>
                  <a:rPr lang="fr-FR" dirty="0" smtClean="0"/>
                  <a:t>. Et le module élastique dépend e l’état consolidé ou non.</a:t>
                </a:r>
              </a:p>
              <a:p>
                <a:pPr eaLnBrk="1" hangingPunct="1"/>
                <a:r>
                  <a:rPr lang="fr-FR" dirty="0" smtClean="0"/>
                  <a:t>Mode lent: mode</a:t>
                </a:r>
                <a:r>
                  <a:rPr lang="fr-FR" baseline="0" dirty="0" smtClean="0"/>
                  <a:t> se propageant dans la phase fluide seule, avec une vitesse qui dépend de la tortuosité!</a:t>
                </a:r>
                <a:endParaRPr lang="fr-FR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8EA968-DA0D-4405-97F5-8BCB7467FEB5}" type="slidenum">
              <a:rPr lang="fr-FR"/>
              <a:pPr eaLnBrk="1" hangingPunct="1"/>
              <a:t>24</a:t>
            </a:fld>
            <a:endParaRPr 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097F8-43B0-4E6E-98DD-2740D725F2A1}" type="slidenum">
              <a:rPr lang="fr-FR"/>
              <a:pPr eaLnBrk="1" hangingPunct="1"/>
              <a:t>25</a:t>
            </a:fld>
            <a:endParaRPr 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7099B-0770-41DB-B6E1-0DBDD6F4F41D}" type="slidenum">
              <a:rPr lang="fr-FR"/>
              <a:pPr eaLnBrk="1" hangingPunct="1"/>
              <a:t>26</a:t>
            </a:fld>
            <a:endParaRPr 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DC83A-08FC-42DB-BACA-801E2DDDFAB6}" type="slidenum">
              <a:rPr lang="fr-FR"/>
              <a:pPr eaLnBrk="1" hangingPunct="1"/>
              <a:t>27</a:t>
            </a:fld>
            <a:endParaRPr 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F351E-EA44-4E9D-A4C8-8EFFCEADD9AF}" type="slidenum">
              <a:rPr lang="fr-FR"/>
              <a:pPr eaLnBrk="1" hangingPunct="1"/>
              <a:t>28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Rappel</a:t>
                </a:r>
              </a:p>
              <a:p>
                <a:pPr eaLnBrk="1" hangingPunct="1"/>
                <a:r>
                  <a:rPr lang="fr-FR" dirty="0" smtClean="0"/>
                  <a:t>Mesure</a:t>
                </a:r>
                <a:r>
                  <a:rPr lang="fr-FR" baseline="0" dirty="0" smtClean="0"/>
                  <a:t> de temps de vol:</a:t>
                </a:r>
              </a:p>
              <a:p>
                <a:pPr eaLnBrk="1" hangingPunct="1"/>
                <a:r>
                  <a:rPr lang="fr-FR" baseline="0" dirty="0" smtClean="0"/>
                  <a:t>Typiquement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10µ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𝑛𝑠</m:t>
                    </m:r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oscillo</a:t>
                </a:r>
                <a:r>
                  <a:rPr lang="fr-FR" baseline="0" dirty="0" smtClean="0"/>
                  <a:t> GHz, commun!),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𝑘𝑚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,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20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 dirty="0" smtClean="0"/>
                  <a:t>!!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≈1µ</m:t>
                        </m:r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/>
                    </m:sSub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61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fr-FR" dirty="0" smtClean="0"/>
                  <a:t>Rappel</a:t>
                </a:r>
              </a:p>
              <a:p>
                <a:pPr eaLnBrk="1" hangingPunct="1"/>
                <a:r>
                  <a:rPr lang="fr-FR" dirty="0" smtClean="0"/>
                  <a:t>Mesure</a:t>
                </a:r>
                <a:r>
                  <a:rPr lang="fr-FR" baseline="0" dirty="0" smtClean="0"/>
                  <a:t> de temps de vol:</a:t>
                </a:r>
              </a:p>
              <a:p>
                <a:pPr eaLnBrk="1" hangingPunct="1"/>
                <a:r>
                  <a:rPr lang="fr-FR" baseline="0" dirty="0" smtClean="0"/>
                  <a:t>Typiquement :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_</a:t>
                </a:r>
                <a:r>
                  <a:rPr lang="fr-FR" sz="1200" i="0">
                    <a:latin typeface="Cambria Math"/>
                    <a:ea typeface="Cambria Math"/>
                  </a:rPr>
                  <a:t>𝑣≈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10µ𝑠</a:t>
                </a:r>
                <a:r>
                  <a:rPr lang="fr-FR" dirty="0" smtClean="0"/>
                  <a:t> ; 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1𝑛𝑠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oscillo</a:t>
                </a:r>
                <a:r>
                  <a:rPr lang="fr-FR" baseline="0" dirty="0" smtClean="0"/>
                  <a:t> GHz, commun!), 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𝑐</a:t>
                </a:r>
                <a:r>
                  <a:rPr lang="fr-FR" sz="1200" i="0">
                    <a:latin typeface="Cambria Math"/>
                    <a:ea typeface="Cambria Math"/>
                  </a:rPr>
                  <a:t>≈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1𝑘𝑚/𝑠</a:t>
                </a:r>
                <a:r>
                  <a:rPr lang="fr-FR" dirty="0" smtClean="0"/>
                  <a:t>,</a:t>
                </a:r>
              </a:p>
              <a:p>
                <a:pPr eaLnBrk="1" hangingPunct="1"/>
                <a:r>
                  <a:rPr lang="fr-FR" sz="1200" i="0" smtClean="0">
                    <a:latin typeface="Cambria Math"/>
                    <a:ea typeface="Cambria Math"/>
                  </a:rPr>
                  <a:t>〖∆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/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〖∆</a:t>
                </a:r>
                <a:r>
                  <a:rPr lang="fr-FR" sz="1200" i="0">
                    <a:latin typeface="Cambria Math"/>
                    <a:ea typeface="Cambria Math"/>
                  </a:rPr>
                  <a:t>𝑡</a:t>
                </a:r>
                <a:r>
                  <a:rPr lang="fr-FR" sz="1200" i="0" smtClean="0">
                    <a:latin typeface="Cambria Math"/>
                    <a:ea typeface="Cambria Math"/>
                  </a:rPr>
                  <a:t>〗_</a:t>
                </a:r>
                <a:r>
                  <a:rPr lang="fr-FR" sz="1200" i="0">
                    <a:latin typeface="Cambria Math"/>
                    <a:ea typeface="Cambria Math"/>
                  </a:rPr>
                  <a:t>𝑣</a:t>
                </a:r>
                <a:r>
                  <a:rPr lang="fr-FR" sz="1200" i="0" smtClean="0">
                    <a:latin typeface="Cambria Math"/>
                    <a:ea typeface="Cambria Math"/>
                  </a:rPr>
                  <a:t>≈〖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10〗^(−4)</a:t>
                </a:r>
                <a:r>
                  <a:rPr lang="fr-FR" dirty="0" smtClean="0"/>
                  <a:t>!!    </a:t>
                </a:r>
                <a:r>
                  <a:rPr lang="fr-FR" sz="1200" i="0" smtClean="0">
                    <a:latin typeface="Cambria Math"/>
                    <a:ea typeface="Cambria Math"/>
                  </a:rPr>
                  <a:t>〖∆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𝑧≈1µ𝑚〗_</a:t>
                </a:r>
                <a:endParaRPr lang="fr-FR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2D6643-8ADC-46A0-A98D-2395DFCC0932}" type="slidenum">
              <a:rPr lang="fr-FR"/>
              <a:pPr eaLnBrk="1" hangingPunct="1"/>
              <a:t>29</a:t>
            </a:fld>
            <a:endParaRPr 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9B10D-DE5D-4CFE-A19B-AFAEEB104C37}" type="slidenum">
              <a:rPr lang="fr-FR"/>
              <a:pPr eaLnBrk="1" hangingPunct="1"/>
              <a:t>3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1600" dirty="0" smtClean="0"/>
              <a:t>Ondes de plaques: ondes</a:t>
            </a:r>
            <a:r>
              <a:rPr lang="fr-FR" sz="1600" baseline="0" dirty="0" smtClean="0"/>
              <a:t> de Lamb  (symétriques=bambous et asymétriques =« </a:t>
            </a:r>
            <a:r>
              <a:rPr lang="fr-FR" sz="1600" baseline="0" dirty="0" err="1" smtClean="0"/>
              <a:t>snake</a:t>
            </a:r>
            <a:r>
              <a:rPr lang="fr-FR" sz="1600" baseline="0" smtClean="0"/>
              <a:t> »)</a:t>
            </a:r>
            <a:endParaRPr lang="fr-FR" sz="16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08923-EF80-4142-AB4C-9D3CDBE3C7E1}" type="slidenum">
              <a:rPr lang="fr-FR"/>
              <a:pPr eaLnBrk="1" hangingPunct="1"/>
              <a:t>30</a:t>
            </a:fld>
            <a:endParaRPr 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CCDB0-D0DE-4C46-A178-021859474B42}" type="slidenum">
              <a:rPr lang="fr-FR"/>
              <a:pPr eaLnBrk="1" hangingPunct="1"/>
              <a:t>31</a:t>
            </a:fld>
            <a:endParaRPr lang="fr-F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785DF2-8470-44FD-B522-0637C658EB90}" type="slidenum">
              <a:rPr lang="fr-FR"/>
              <a:pPr eaLnBrk="1" hangingPunct="1"/>
              <a:t>32</a:t>
            </a:fld>
            <a:endParaRPr 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09BCA-6A2D-441E-B9C7-EC5EA4D467FB}" type="slidenum">
              <a:rPr lang="fr-FR"/>
              <a:pPr eaLnBrk="1" hangingPunct="1"/>
              <a:t>33</a:t>
            </a:fld>
            <a:endParaRPr 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51F68A-125E-440F-96A1-3B9AEBB5E863}" type="slidenum">
              <a:rPr lang="fr-FR"/>
              <a:pPr eaLnBrk="1" hangingPunct="1"/>
              <a:t>34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79B66-8FB2-4F81-8F75-2D75FF6037B2}" type="slidenum">
              <a:rPr lang="fr-FR"/>
              <a:pPr eaLnBrk="1" hangingPunct="1"/>
              <a:t>35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5DC35-A34E-4A55-BBA9-E4E5A75F03D7}" type="slidenum">
              <a:rPr lang="fr-FR"/>
              <a:pPr eaLnBrk="1" hangingPunct="1"/>
              <a:t>36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C9741-49C4-4B36-A73D-F96FEDD6475D}" type="slidenum">
              <a:rPr lang="fr-FR"/>
              <a:pPr eaLnBrk="1" hangingPunct="1"/>
              <a:t>37</a:t>
            </a:fld>
            <a:endParaRPr 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255480-4A02-410D-B685-6F98C3DCEC9B}" type="slidenum">
              <a:rPr lang="fr-FR"/>
              <a:pPr eaLnBrk="1" hangingPunct="1"/>
              <a:t>38</a:t>
            </a:fld>
            <a:endParaRPr 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9B10D-DE5D-4CFE-A19B-AFAEEB104C37}" type="slidenum">
              <a:rPr lang="fr-FR"/>
              <a:pPr eaLnBrk="1" hangingPunct="1"/>
              <a:t>39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9B10D-DE5D-4CFE-A19B-AFAEEB104C37}" type="slidenum">
              <a:rPr lang="fr-FR"/>
              <a:pPr eaLnBrk="1" hangingPunct="1"/>
              <a:t>4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5C88-CF9D-4DD7-9A04-336A88C6C752}" type="slidenum">
              <a:rPr lang="fr-FR"/>
              <a:pPr eaLnBrk="1" hangingPunct="1"/>
              <a:t>5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72D0C-E4C6-40D4-8AED-6960212FAD69}" type="slidenum">
              <a:rPr lang="fr-FR"/>
              <a:pPr eaLnBrk="1" hangingPunct="1"/>
              <a:t>6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72ABA-0B5D-42B8-BBE6-719B7CD29CA8}" type="slidenum">
              <a:rPr lang="fr-FR"/>
              <a:pPr eaLnBrk="1" hangingPunct="1"/>
              <a:t>7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72ABA-0B5D-42B8-BBE6-719B7CD29CA8}" type="slidenum">
              <a:rPr lang="fr-FR"/>
              <a:pPr eaLnBrk="1" hangingPunct="1"/>
              <a:t>8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72ABA-0B5D-42B8-BBE6-719B7CD29CA8}" type="slidenum">
              <a:rPr lang="fr-FR"/>
              <a:pPr eaLnBrk="1" hangingPunct="1"/>
              <a:t>9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9F84-D9A2-4560-8B17-1592ECECD7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8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7C28-31D2-4259-9D68-6D9B8ED2F7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2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B334-8DDF-4123-830C-5152091F4D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46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4833-14DD-4AE6-B848-6C3AAB038F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93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3B7A-9ED5-425D-853D-6E0434598D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4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D9B-1B58-4127-B115-6D064A13B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02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89FC-B096-4D25-8B5E-2F69E14338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7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4541-82F3-4D51-BC15-CB75ECF5D8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E14E-1C63-4450-B69A-35BAD82F1B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175F-2489-4A9E-A330-37B0AD4F2A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0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BA0F-3845-4505-B853-4F1448B508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0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8709-5653-4264-90B5-C3F9215136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fr-FR" smtClean="0"/>
              <a:t>M2 "Dynamique des Fluides et Energétique"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6F7EA973-AF9A-4EB4-983B-DA6A1575EE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t.u-psud.fr/~martin/enseignement.php" TargetMode="External"/><Relationship Id="rId4" Type="http://schemas.openxmlformats.org/officeDocument/2006/relationships/hyperlink" Target="mailto:martin@fast.u-psud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8.jpe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jpeg"/><Relationship Id="rId11" Type="http://schemas.openxmlformats.org/officeDocument/2006/relationships/image" Target="../media/image66.jpeg"/><Relationship Id="rId5" Type="http://schemas.openxmlformats.org/officeDocument/2006/relationships/image" Target="../media/image63.jpeg"/><Relationship Id="rId10" Type="http://schemas.openxmlformats.org/officeDocument/2006/relationships/image" Target="../media/image65.jpeg"/><Relationship Id="rId4" Type="http://schemas.openxmlformats.org/officeDocument/2006/relationships/image" Target="../media/image62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jpe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5.jpe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4.jpeg"/><Relationship Id="rId11" Type="http://schemas.openxmlformats.org/officeDocument/2006/relationships/image" Target="../media/image77.jpeg"/><Relationship Id="rId5" Type="http://schemas.openxmlformats.org/officeDocument/2006/relationships/image" Target="../media/image72.wmf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5.jpe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png"/><Relationship Id="rId11" Type="http://schemas.openxmlformats.org/officeDocument/2006/relationships/image" Target="../media/image74.jpeg"/><Relationship Id="rId5" Type="http://schemas.openxmlformats.org/officeDocument/2006/relationships/image" Target="../media/image79.png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hyperlink" Target="http://www.ndt-ed.org/EducationResources/CommunityCollege/Ultrasonics/Physics/modepropagation.ht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jpe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t.u-psud.fr/~martin/acoustique/support/biot56-2.PDF" TargetMode="External"/><Relationship Id="rId13" Type="http://schemas.openxmlformats.org/officeDocument/2006/relationships/hyperlink" Target="http://www.fast.u-psud.fr/~martin/acoustique/support/kretz03wrr.pdf" TargetMode="External"/><Relationship Id="rId3" Type="http://schemas.openxmlformats.org/officeDocument/2006/relationships/hyperlink" Target="http://www.fast.u-psud.fr/~martin/acoustique/support/r%C3%A9flection-r%C3%A9fraction.pdf" TargetMode="External"/><Relationship Id="rId7" Type="http://schemas.openxmlformats.org/officeDocument/2006/relationships/hyperlink" Target="http://www.fast.u-psud.fr/~martin/acoustique/support/biot56-1.PDF" TargetMode="External"/><Relationship Id="rId12" Type="http://schemas.openxmlformats.org/officeDocument/2006/relationships/hyperlink" Target="http://www.fast.u-psud.fr/~martin/acoustique/support/johnson82prl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st.u-psud.fr/~martin/acoustique/support/manneville08.pdf" TargetMode="External"/><Relationship Id="rId11" Type="http://schemas.openxmlformats.org/officeDocument/2006/relationships/hyperlink" Target="http://www.fast.u-psud.fr/~martin/acoustique/support/plona80.pdf" TargetMode="External"/><Relationship Id="rId5" Type="http://schemas.openxmlformats.org/officeDocument/2006/relationships/hyperlink" Target="http://www.fast.u-psud.fr/~martin/acoustique/support/leighton06.pdf" TargetMode="External"/><Relationship Id="rId10" Type="http://schemas.openxmlformats.org/officeDocument/2006/relationships/hyperlink" Target="http://www.fast.u-psud.fr/~martin/acoustique/support/biot56japmech&#233;.PDF" TargetMode="External"/><Relationship Id="rId4" Type="http://schemas.openxmlformats.org/officeDocument/2006/relationships/hyperlink" Target="http://www.fast.u-psud.fr/~martin/acoustique/support/OndesElastiques.pdf" TargetMode="External"/><Relationship Id="rId9" Type="http://schemas.openxmlformats.org/officeDocument/2006/relationships/hyperlink" Target="http://www.fast.u-psud.fr/~martin/acoustique/support/biot56japmech1.PDF" TargetMode="External"/><Relationship Id="rId14" Type="http://schemas.openxmlformats.org/officeDocument/2006/relationships/hyperlink" Target="http://www.phy.ntnu.edu.tw/ntnujava/index.php?board=3.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www.fast.u-psud.fr/~martin/acoustique/support/OndesElastiques.pdf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ast.u-psud.fr/~martin/acoustique/support/r%C3%A9flection-r%C3%A9fraction.pdf" TargetMode="External"/><Relationship Id="rId3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30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t.u-psud.fr/~martin/acoustique/support/r%C3%A9flection-r%C3%A9fraction.pd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from-web/propagation/propagation.htm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1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69AcEBpds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Techniques Expérimentales Avancées, </a:t>
            </a:r>
            <a:r>
              <a:rPr lang="fr-FR" dirty="0" smtClean="0"/>
              <a:t>2014-2015</a:t>
            </a:r>
            <a:endParaRPr lang="fr-FR" dirty="0"/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CCD40-74A1-48D4-83F4-0A68B3EDA7B6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4175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Mesures ultrasonores dans les fluides et les milieux dispersés</a:t>
            </a:r>
            <a:endParaRPr lang="fr-FR" dirty="0" smtClean="0"/>
          </a:p>
        </p:txBody>
      </p:sp>
      <p:pic>
        <p:nvPicPr>
          <p:cNvPr id="2054" name="Picture 7" descr="parisx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2808287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8016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000" b="1" dirty="0"/>
              <a:t>Master 2 de Dynamique des Fluides et Energétique</a:t>
            </a:r>
          </a:p>
          <a:p>
            <a:pPr algn="ctr" eaLnBrk="1" hangingPunct="1"/>
            <a:r>
              <a:rPr lang="fr-FR" sz="2000" b="1" dirty="0"/>
              <a:t>Techniques Expérimentales Avancées en Mécanique des Fluides</a:t>
            </a:r>
          </a:p>
          <a:p>
            <a:pPr algn="ctr" eaLnBrk="1" hangingPunct="1"/>
            <a:r>
              <a:rPr lang="fr-FR" sz="2000" b="1" smtClean="0"/>
              <a:t>2013-2014</a:t>
            </a:r>
            <a:endParaRPr lang="fr-FR" sz="2000" b="1" dirty="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6056313" y="4210050"/>
            <a:ext cx="28495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b="1"/>
              <a:t>Jérôme MARTIN</a:t>
            </a:r>
          </a:p>
          <a:p>
            <a:pPr eaLnBrk="1" hangingPunct="1"/>
            <a:r>
              <a:rPr lang="fr-FR" sz="1600" b="1"/>
              <a:t>CNRS, laboratoire FAST</a:t>
            </a:r>
          </a:p>
          <a:p>
            <a:pPr eaLnBrk="1" hangingPunct="1"/>
            <a:r>
              <a:rPr lang="fr-FR" sz="1600" b="1"/>
              <a:t>Bat 502-91405 Orsay</a:t>
            </a:r>
          </a:p>
          <a:p>
            <a:pPr eaLnBrk="1" hangingPunct="1"/>
            <a:r>
              <a:rPr lang="fr-FR" sz="1600" b="1"/>
              <a:t>Mél: </a:t>
            </a:r>
            <a:r>
              <a:rPr lang="fr-FR" sz="1600" b="1">
                <a:hlinkClick r:id="rId4"/>
              </a:rPr>
              <a:t>martin@fast.u-psud.fr</a:t>
            </a:r>
            <a:endParaRPr lang="fr-FR" sz="1600" b="1"/>
          </a:p>
          <a:p>
            <a:pPr eaLnBrk="1" hangingPunct="1"/>
            <a:r>
              <a:rPr lang="fr-FR" sz="1600" b="1"/>
              <a:t>Tél: 01 69 15 80 82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0" y="4365625"/>
            <a:ext cx="427687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Transparents disponibles sur:</a:t>
            </a:r>
          </a:p>
          <a:p>
            <a:pPr eaLnBrk="1" hangingPunct="1"/>
            <a:r>
              <a:rPr lang="fr-FR" sz="1400" dirty="0" smtClean="0">
                <a:hlinkClick r:id="rId5"/>
              </a:rPr>
              <a:t>http://www.fast.u-psud.fr/~martin/enseignement.php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17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0F306-3FC2-4927-A478-7DDBCA1782FD}" type="slidenum">
              <a:rPr lang="fr-FR"/>
              <a:pPr eaLnBrk="1" hangingPunct="1"/>
              <a:t>10</a:t>
            </a:fld>
            <a:endParaRPr lang="fr-F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Transducteurs:</a:t>
            </a:r>
            <a:endParaRPr lang="fr-FR" dirty="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12684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Contact/immersion </a:t>
            </a:r>
            <a:endParaRPr lang="fr-FR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/>
              <a:t>F</a:t>
            </a:r>
            <a:r>
              <a:rPr lang="fr-FR" sz="2000" b="1" dirty="0" smtClean="0"/>
              <a:t>aisceau</a:t>
            </a:r>
            <a:endParaRPr lang="fr-FR" sz="20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/>
              <a:t>	«</a:t>
            </a:r>
            <a:r>
              <a:rPr lang="fr-FR" sz="2000" dirty="0"/>
              <a:t> </a:t>
            </a:r>
            <a:r>
              <a:rPr lang="fr-FR" sz="2000" dirty="0" err="1"/>
              <a:t>Near</a:t>
            </a:r>
            <a:r>
              <a:rPr lang="fr-FR" sz="2000" dirty="0"/>
              <a:t> Zone </a:t>
            </a:r>
            <a:r>
              <a:rPr lang="fr-FR" sz="2000" dirty="0" smtClean="0"/>
              <a:t>»  		Divergence du faisceau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/>
              <a:t>				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sz="20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/>
              <a:t>D: diamètre du transducteur</a:t>
            </a:r>
            <a:r>
              <a:rPr lang="fr-FR" sz="2000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7197" name="Arc 41"/>
          <p:cNvSpPr>
            <a:spLocks/>
          </p:cNvSpPr>
          <p:nvPr/>
        </p:nvSpPr>
        <p:spPr bwMode="auto">
          <a:xfrm>
            <a:off x="7467600" y="22479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984036" y="5048353"/>
                <a:ext cx="2426827" cy="4675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𝑑𝐵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036" y="5048353"/>
                <a:ext cx="2426827" cy="467564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2" y="2331942"/>
            <a:ext cx="2174590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71" y="2331942"/>
            <a:ext cx="2465125" cy="166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112077" y="1299362"/>
            <a:ext cx="380638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/>
              <a:t>À sabot </a:t>
            </a:r>
            <a:endParaRPr lang="fr-FR" sz="20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dirty="0" smtClean="0"/>
              <a:t>(</a:t>
            </a:r>
            <a:r>
              <a:rPr lang="fr-FR" sz="2000" b="1" dirty="0"/>
              <a:t>transversales /longitudinales </a:t>
            </a:r>
            <a:endParaRPr lang="fr-FR" sz="20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dirty="0" smtClean="0"/>
              <a:t>sous incidence oblique)</a:t>
            </a:r>
            <a:endParaRPr lang="fr-FR" sz="2000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789013" y="1268413"/>
            <a:ext cx="23549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Multiéléments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dirty="0" smtClean="0"/>
              <a:t>    (scan)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94072" y="5026328"/>
                <a:ext cx="2426827" cy="5116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/>
                            </a:rPr>
                            <m:t>N</m:t>
                          </m:r>
                        </m:fName>
                        <m:e>
                          <m:r>
                            <a:rPr lang="fr-FR" sz="2000" i="1"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fr-FR" sz="20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box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72" y="5026328"/>
                <a:ext cx="2426827" cy="511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41" y="2331942"/>
            <a:ext cx="2328996" cy="99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51D9D-71BD-45FB-A8F7-9F17E1438F92}" type="slidenum">
              <a:rPr lang="fr-FR"/>
              <a:pPr eaLnBrk="1" hangingPunct="1"/>
              <a:t>11</a:t>
            </a:fld>
            <a:endParaRPr lang="fr-FR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Mesures utilisant la propagation dans un fluide (mesure de durée de transit) :</a:t>
            </a:r>
            <a:endParaRPr lang="fr-FR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35938" cy="1368425"/>
          </a:xfrm>
        </p:spPr>
        <p:txBody>
          <a:bodyPr/>
          <a:lstStyle/>
          <a:p>
            <a:pPr eaLnBrk="1" hangingPunct="1"/>
            <a:r>
              <a:rPr lang="fr-FR" dirty="0" smtClean="0"/>
              <a:t>Onde de compression : </a:t>
            </a:r>
          </a:p>
          <a:p>
            <a:pPr eaLnBrk="1" hangingPunct="1">
              <a:buFontTx/>
              <a:buNone/>
            </a:pPr>
            <a:r>
              <a:rPr lang="fr-FR" sz="2800" dirty="0" smtClean="0"/>
              <a:t>    </a:t>
            </a:r>
            <a:r>
              <a:rPr lang="fr-FR" sz="2400" dirty="0" smtClean="0"/>
              <a:t>vitesse de propagation (m/s)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pic>
        <p:nvPicPr>
          <p:cNvPr id="8199" name="Picture 4" descr="eq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43" y="1279546"/>
            <a:ext cx="13684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499621" y="2198687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dirty="0"/>
              <a:t>	air: 300 m/s	eau: 1500 m/s	</a:t>
            </a:r>
          </a:p>
        </p:txBody>
      </p:sp>
      <p:grpSp>
        <p:nvGrpSpPr>
          <p:cNvPr id="8201" name="Group 6"/>
          <p:cNvGrpSpPr>
            <a:grpSpLocks/>
          </p:cNvGrpSpPr>
          <p:nvPr/>
        </p:nvGrpSpPr>
        <p:grpSpPr bwMode="auto">
          <a:xfrm>
            <a:off x="828676" y="4652963"/>
            <a:ext cx="5616575" cy="366712"/>
            <a:chOff x="476" y="2659"/>
            <a:chExt cx="3538" cy="231"/>
          </a:xfrm>
        </p:grpSpPr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476" y="2795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930" y="2659"/>
              <a:ext cx="3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débitmètres à ultrasons</a:t>
              </a:r>
            </a:p>
          </p:txBody>
        </p:sp>
      </p:grpSp>
      <p:pic>
        <p:nvPicPr>
          <p:cNvPr id="8202" name="Picture 9" descr="anémomètres_ultras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40" y="3532770"/>
            <a:ext cx="1038270" cy="14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11188" y="2696868"/>
            <a:ext cx="4105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dirty="0"/>
              <a:t> Dans un fluide de vitesse V: 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dirty="0"/>
              <a:t>  propagation à la vitesse </a:t>
            </a:r>
            <a:r>
              <a:rPr lang="fr-FR" dirty="0" err="1"/>
              <a:t>c+V</a:t>
            </a:r>
            <a:r>
              <a:rPr lang="fr-FR" dirty="0"/>
              <a:t> ou c-V:	</a:t>
            </a:r>
          </a:p>
        </p:txBody>
      </p:sp>
      <p:grpSp>
        <p:nvGrpSpPr>
          <p:cNvPr id="8204" name="Group 11"/>
          <p:cNvGrpSpPr>
            <a:grpSpLocks/>
          </p:cNvGrpSpPr>
          <p:nvPr/>
        </p:nvGrpSpPr>
        <p:grpSpPr bwMode="auto">
          <a:xfrm>
            <a:off x="900113" y="3716338"/>
            <a:ext cx="5616575" cy="779462"/>
            <a:chOff x="476" y="2659"/>
            <a:chExt cx="3538" cy="491"/>
          </a:xfrm>
        </p:grpSpPr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>
              <a:off x="476" y="2795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930" y="2659"/>
              <a:ext cx="308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/>
                <a:t>Anémomètres à ultrasons</a:t>
              </a:r>
            </a:p>
            <a:p>
              <a:pPr eaLnBrk="1" hangingPunct="1"/>
              <a:r>
                <a:rPr lang="fr-FR" dirty="0"/>
                <a:t>Vitesses: 0-50 m/s+-2%</a:t>
              </a:r>
            </a:p>
          </p:txBody>
        </p:sp>
      </p:grpSp>
      <p:pic>
        <p:nvPicPr>
          <p:cNvPr id="8205" name="Picture 14" descr="eq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2" y="3120020"/>
            <a:ext cx="21605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98" y="5047239"/>
            <a:ext cx="2081260" cy="12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73" y="5047238"/>
            <a:ext cx="2125078" cy="10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3CD58-7F8D-44A1-AFE4-AE0026FC8807}" type="slidenum">
              <a:rPr lang="fr-FR"/>
              <a:pPr eaLnBrk="1" hangingPunct="1"/>
              <a:t>12</a:t>
            </a:fld>
            <a:endParaRPr lang="fr-FR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Techniques utilisant les échos :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196975"/>
                <a:ext cx="8135938" cy="1368425"/>
              </a:xfrm>
            </p:spPr>
            <p:txBody>
              <a:bodyPr/>
              <a:lstStyle/>
              <a:p>
                <a:pPr eaLnBrk="1" hangingPunct="1"/>
                <a:r>
                  <a:rPr lang="fr-FR" sz="2000" dirty="0" smtClean="0"/>
                  <a:t>Sismique et prospection pétrolière (f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r>
                  <a:rPr lang="fr-FR" sz="2000" dirty="0" smtClean="0"/>
                  <a:t>) : </a:t>
                </a:r>
              </a:p>
              <a:p>
                <a:pPr eaLnBrk="1" hangingPunct="1">
                  <a:buFontTx/>
                  <a:buNone/>
                </a:pPr>
                <a:r>
                  <a:rPr lang="fr-FR" sz="2000" dirty="0" smtClean="0"/>
                  <a:t>    </a:t>
                </a:r>
              </a:p>
              <a:p>
                <a:pPr eaLnBrk="1" hangingPunct="1">
                  <a:buFontTx/>
                  <a:buNone/>
                </a:pPr>
                <a:endParaRPr lang="fr-FR" sz="2000" dirty="0" smtClean="0"/>
              </a:p>
              <a:p>
                <a:pPr eaLnBrk="1" hangingPunct="1">
                  <a:buFontTx/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196975"/>
                <a:ext cx="8135938" cy="1368425"/>
              </a:xfrm>
              <a:blipFill rotWithShape="1">
                <a:blip r:embed="rId3"/>
                <a:stretch>
                  <a:fillRect l="-599" t="-1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468313" y="3213100"/>
            <a:ext cx="81359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/>
              <a:t>Echographies médicales :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/>
              <a:t>    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/>
              <a:t>	Mesure 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/>
          </a:p>
          <a:p>
            <a:pPr marL="342900" indent="-342900">
              <a:spcBef>
                <a:spcPct val="20000"/>
              </a:spcBef>
            </a:pPr>
            <a:r>
              <a:rPr lang="fr-FR" sz="2800"/>
              <a:t>    </a:t>
            </a: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</p:txBody>
      </p:sp>
      <p:pic>
        <p:nvPicPr>
          <p:cNvPr id="9224" name="Picture 16" descr="Principe-sismique-reflex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23764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eq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987800"/>
            <a:ext cx="631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 descr="echograph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201771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611188" y="4941888"/>
            <a:ext cx="81359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/>
              <a:t> Renversement temporel ( focalisation) :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/>
              <a:t>     Thermothérapie (élimination de calculs)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/>
          </a:p>
          <a:p>
            <a:pPr marL="342900" indent="-342900">
              <a:spcBef>
                <a:spcPct val="20000"/>
              </a:spcBef>
            </a:pPr>
            <a:r>
              <a:rPr lang="fr-FR" sz="2800"/>
              <a:t>    </a:t>
            </a: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90DB5-6EF3-4332-87AE-BFFFDC51A8F2}" type="slidenum">
              <a:rPr lang="fr-FR"/>
              <a:pPr eaLnBrk="1" hangingPunct="1"/>
              <a:t>13</a:t>
            </a:fld>
            <a:endParaRPr lang="fr-FR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Echos et Doppler :</a:t>
            </a:r>
            <a:endParaRPr lang="fr-FR" smtClean="0"/>
          </a:p>
        </p:txBody>
      </p:sp>
      <p:sp>
        <p:nvSpPr>
          <p:cNvPr id="1024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6725" y="1268413"/>
            <a:ext cx="8229600" cy="1655762"/>
          </a:xfrm>
        </p:spPr>
        <p:txBody>
          <a:bodyPr/>
          <a:lstStyle/>
          <a:p>
            <a:pPr eaLnBrk="1" hangingPunct="1"/>
            <a:r>
              <a:rPr lang="fr-FR" sz="2000" dirty="0" smtClean="0"/>
              <a:t>Effet Doppler</a:t>
            </a:r>
          </a:p>
          <a:p>
            <a:pPr lvl="1" eaLnBrk="1" hangingPunct="1"/>
            <a:r>
              <a:rPr lang="fr-FR" sz="2000" dirty="0" smtClean="0"/>
              <a:t>Emetteur et récepteur mobiles:</a:t>
            </a:r>
          </a:p>
          <a:p>
            <a:pPr lvl="1" eaLnBrk="1" hangingPunct="1"/>
            <a:endParaRPr lang="fr-FR" sz="2000" dirty="0" smtClean="0"/>
          </a:p>
          <a:p>
            <a:pPr lvl="1" eaLnBrk="1" hangingPunct="1"/>
            <a:r>
              <a:rPr lang="fr-FR" sz="2000" dirty="0" smtClean="0"/>
              <a:t>En écho sur un objet mobile:</a:t>
            </a:r>
          </a:p>
        </p:txBody>
      </p:sp>
      <p:sp>
        <p:nvSpPr>
          <p:cNvPr id="10249" name="Rectangle 20"/>
          <p:cNvSpPr>
            <a:spLocks noChangeArrowheads="1"/>
          </p:cNvSpPr>
          <p:nvPr/>
        </p:nvSpPr>
        <p:spPr bwMode="auto">
          <a:xfrm>
            <a:off x="439738" y="4219575"/>
            <a:ext cx="8281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/>
              <a:t>Vélocimétrie Doppler 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2000"/>
              <a:t>Fréquence 		vitesse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2000"/>
              <a:t>Temps de vol 		distance du réflecteur</a:t>
            </a:r>
          </a:p>
          <a:p>
            <a:pPr marL="742950" lvl="1" indent="-285750">
              <a:spcBef>
                <a:spcPct val="20000"/>
              </a:spcBef>
            </a:pPr>
            <a:r>
              <a:rPr lang="fr-FR" sz="2000"/>
              <a:t>					 position de mesure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3200"/>
          </a:p>
          <a:p>
            <a:pPr marL="342900" indent="-342900">
              <a:spcBef>
                <a:spcPct val="20000"/>
              </a:spcBef>
            </a:pPr>
            <a:r>
              <a:rPr lang="fr-FR" sz="2800"/>
              <a:t>    </a:t>
            </a: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  <a:p>
            <a:pPr marL="342900" indent="-342900">
              <a:spcBef>
                <a:spcPct val="20000"/>
              </a:spcBef>
            </a:pPr>
            <a:endParaRPr lang="fr-FR" sz="3200"/>
          </a:p>
        </p:txBody>
      </p:sp>
      <p:sp>
        <p:nvSpPr>
          <p:cNvPr id="10250" name="Rectangle 21"/>
          <p:cNvSpPr>
            <a:spLocks noChangeArrowheads="1"/>
          </p:cNvSpPr>
          <p:nvPr/>
        </p:nvSpPr>
        <p:spPr bwMode="auto">
          <a:xfrm>
            <a:off x="466725" y="3100388"/>
            <a:ext cx="82296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fr-FR" sz="2000"/>
              <a:t>Echographie Doppler 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2000"/>
              <a:t>Mesure de la vitesse des globules rouges</a:t>
            </a:r>
          </a:p>
        </p:txBody>
      </p:sp>
      <p:sp>
        <p:nvSpPr>
          <p:cNvPr id="10251" name="Line 23"/>
          <p:cNvSpPr>
            <a:spLocks noChangeShapeType="1"/>
          </p:cNvSpPr>
          <p:nvPr/>
        </p:nvSpPr>
        <p:spPr bwMode="auto">
          <a:xfrm>
            <a:off x="3563938" y="4795838"/>
            <a:ext cx="5762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>
            <a:off x="3554413" y="5160963"/>
            <a:ext cx="5762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53" name="Line 25"/>
          <p:cNvSpPr>
            <a:spLocks noChangeShapeType="1"/>
          </p:cNvSpPr>
          <p:nvPr/>
        </p:nvSpPr>
        <p:spPr bwMode="auto">
          <a:xfrm>
            <a:off x="3563938" y="5575300"/>
            <a:ext cx="5762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066089" y="1481558"/>
                <a:ext cx="3051413" cy="66473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𝑟𝑒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ç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𝑢𝑒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𝑐𝑒𝑝𝑡𝑒𝑢𝑟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𝑐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𝑚𝑒𝑡𝑡𝑒𝑢𝑟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𝑚𝑖𝑠𝑒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89" y="1481558"/>
                <a:ext cx="3051413" cy="664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463312" y="2283357"/>
                <a:ext cx="2256965" cy="61549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𝑟𝑒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ç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𝑢𝑒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𝑐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𝑚𝑖𝑠𝑒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312" y="2283357"/>
                <a:ext cx="2256965" cy="615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BAABE9-68A5-4B04-9343-E37EE1CF6B1A}" type="slidenum">
              <a:rPr lang="fr-FR"/>
              <a:pPr eaLnBrk="1" hangingPunct="1"/>
              <a:t>14</a:t>
            </a:fld>
            <a:endParaRPr lang="fr-FR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Vélocimétrie à ultrasons:</a:t>
            </a:r>
            <a:endParaRPr lang="fr-FR" smtClean="0"/>
          </a:p>
        </p:txBody>
      </p:sp>
      <p:pic>
        <p:nvPicPr>
          <p:cNvPr id="11270" name="Picture 12" descr="velocimetr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0613"/>
            <a:ext cx="7067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927860" y="1120890"/>
            <a:ext cx="5637067" cy="3717548"/>
            <a:chOff x="1762991" y="-213393"/>
            <a:chExt cx="5637067" cy="3717548"/>
          </a:xfrm>
        </p:grpSpPr>
        <p:grpSp>
          <p:nvGrpSpPr>
            <p:cNvPr id="6" name="Groupe 5"/>
            <p:cNvGrpSpPr/>
            <p:nvPr/>
          </p:nvGrpSpPr>
          <p:grpSpPr>
            <a:xfrm>
              <a:off x="1762991" y="-213393"/>
              <a:ext cx="5637067" cy="3717548"/>
              <a:chOff x="1707745" y="1508727"/>
              <a:chExt cx="5637067" cy="3717548"/>
            </a:xfrm>
          </p:grpSpPr>
          <p:pic>
            <p:nvPicPr>
              <p:cNvPr id="12294" name="Picture 4" descr="velocimetri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745" y="1508727"/>
                <a:ext cx="5637067" cy="3717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4130040" y="2879020"/>
                <a:ext cx="213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0070C0"/>
                    </a:solidFill>
                  </a:rPr>
                  <a:t>O</a:t>
                </a:r>
                <a:endParaRPr lang="fr-FR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" name="Ellipse 3"/>
              <p:cNvSpPr>
                <a:spLocks noChangeAspect="1"/>
              </p:cNvSpPr>
              <p:nvPr/>
            </p:nvSpPr>
            <p:spPr bwMode="auto">
              <a:xfrm>
                <a:off x="4176000" y="3024000"/>
                <a:ext cx="62649" cy="660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1927860" y="1912620"/>
              <a:ext cx="186690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080260" y="2339340"/>
              <a:ext cx="334518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27860" y="2880360"/>
              <a:ext cx="399288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29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22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88EB7-3FA6-4DB7-A6FB-093C2865146F}" type="slidenum">
              <a:rPr lang="fr-FR"/>
              <a:pPr eaLnBrk="1" hangingPunct="1"/>
              <a:t>15</a:t>
            </a:fld>
            <a:endParaRPr lang="fr-FR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Vélocimétrie à ultrasons: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93536" y="4313282"/>
                <a:ext cx="7906358" cy="1906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/>
                  <a:t>Diffuseur: particule ou inhomogénéité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/>
                  <a:t>Échographie: le temps d’arrivée de l’écho (t</a:t>
                </a:r>
                <a:r>
                  <a:rPr lang="fr-FR" sz="1400" baseline="-25000" dirty="0" smtClean="0"/>
                  <a:t>v</a:t>
                </a:r>
                <a:r>
                  <a:rPr lang="fr-FR" sz="1400" dirty="0" smtClean="0"/>
                  <a:t>) donne la position </a:t>
                </a:r>
              </a:p>
              <a:p>
                <a:r>
                  <a:rPr lang="fr-FR" sz="1400" dirty="0"/>
                  <a:t>	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  <a:ea typeface="Cambria Math"/>
                      </a:rPr>
                      <m:t>°+2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fr-FR" sz="1400" dirty="0" smtClean="0"/>
                  <a:t>				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/>
                  <a:t>Vélocimétrie: En mode « </a:t>
                </a:r>
                <a:r>
                  <a:rPr lang="fr-FR" sz="1400" dirty="0" err="1" smtClean="0"/>
                  <a:t>burst</a:t>
                </a:r>
                <a:r>
                  <a:rPr lang="fr-FR" sz="1400" dirty="0" smtClean="0"/>
                  <a:t> », on mesure t</a:t>
                </a:r>
                <a:r>
                  <a:rPr lang="fr-FR" sz="1400" baseline="-25000" dirty="0" smtClean="0"/>
                  <a:t>v</a:t>
                </a:r>
                <a:r>
                  <a:rPr lang="fr-FR" sz="1400" dirty="0" smtClean="0"/>
                  <a:t> (donc z)  tous les T</a:t>
                </a:r>
                <a:r>
                  <a:rPr lang="fr-FR" sz="1400" baseline="-25000" dirty="0" smtClean="0"/>
                  <a:t>b</a:t>
                </a:r>
              </a:p>
              <a:p>
                <a:r>
                  <a:rPr lang="fr-FR" sz="1400" baseline="-25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fr-FR" sz="1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fr-FR" sz="1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fr-FR" sz="1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baseline="-25000" dirty="0" smtClean="0"/>
                  <a:t>				</a:t>
                </a:r>
                <a:endParaRPr lang="fr-FR" sz="1400" baseline="-25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6" y="4313282"/>
                <a:ext cx="7906358" cy="1906932"/>
              </a:xfrm>
              <a:prstGeom prst="rect">
                <a:avLst/>
              </a:prstGeom>
              <a:blipFill rotWithShape="1">
                <a:blip r:embed="rId4"/>
                <a:stretch>
                  <a:fillRect l="-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821180" y="1912620"/>
            <a:ext cx="179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23860" y="2084070"/>
            <a:ext cx="754380" cy="10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cteur droit avec flèche 11"/>
          <p:cNvCxnSpPr>
            <a:stCxn id="4" idx="2"/>
          </p:cNvCxnSpPr>
          <p:nvPr/>
        </p:nvCxnSpPr>
        <p:spPr bwMode="auto">
          <a:xfrm>
            <a:off x="4396115" y="2669165"/>
            <a:ext cx="2461885" cy="13389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e 12"/>
          <p:cNvGrpSpPr/>
          <p:nvPr/>
        </p:nvGrpSpPr>
        <p:grpSpPr>
          <a:xfrm>
            <a:off x="6455903" y="4763283"/>
            <a:ext cx="2036263" cy="749300"/>
            <a:chOff x="-787631" y="473999"/>
            <a:chExt cx="2036263" cy="7493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9390" y="473999"/>
              <a:ext cx="1853172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-787631" y="517886"/>
                  <a:ext cx="2036263" cy="6181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fr-FR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87631" y="517886"/>
                  <a:ext cx="2036263" cy="618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e 10"/>
          <p:cNvGrpSpPr/>
          <p:nvPr/>
        </p:nvGrpSpPr>
        <p:grpSpPr>
          <a:xfrm>
            <a:off x="6725527" y="5470914"/>
            <a:ext cx="1497013" cy="749300"/>
            <a:chOff x="132259" y="2382589"/>
            <a:chExt cx="1497013" cy="7493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00" y="2382589"/>
              <a:ext cx="1398772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132259" y="2426476"/>
                  <a:ext cx="1497013" cy="665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59" y="2426476"/>
                  <a:ext cx="1497013" cy="6656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Connecteur droit avec flèche 28"/>
          <p:cNvCxnSpPr/>
          <p:nvPr/>
        </p:nvCxnSpPr>
        <p:spPr bwMode="auto">
          <a:xfrm>
            <a:off x="4315923" y="2621542"/>
            <a:ext cx="2542077" cy="14051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avec flèche 48"/>
          <p:cNvCxnSpPr>
            <a:endCxn id="4" idx="0"/>
          </p:cNvCxnSpPr>
          <p:nvPr/>
        </p:nvCxnSpPr>
        <p:spPr bwMode="auto">
          <a:xfrm>
            <a:off x="3069774" y="1837935"/>
            <a:ext cx="1357666" cy="7982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/>
          <p:cNvCxnSpPr/>
          <p:nvPr/>
        </p:nvCxnSpPr>
        <p:spPr bwMode="auto">
          <a:xfrm flipH="1" flipV="1">
            <a:off x="3852863" y="2295525"/>
            <a:ext cx="509761" cy="29718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3004958" y="1946878"/>
            <a:ext cx="1641757" cy="9606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eur droit avec flèche 62"/>
          <p:cNvCxnSpPr/>
          <p:nvPr/>
        </p:nvCxnSpPr>
        <p:spPr bwMode="auto">
          <a:xfrm flipH="1" flipV="1">
            <a:off x="3788047" y="2404468"/>
            <a:ext cx="509762" cy="2971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99" name="ZoneTexte 28698"/>
              <p:cNvSpPr txBox="1"/>
              <p:nvPr/>
            </p:nvSpPr>
            <p:spPr>
              <a:xfrm>
                <a:off x="3221949" y="2127445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699" name="ZoneTexte 286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49" y="2127445"/>
                <a:ext cx="44518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ZoneTexte 28699"/>
              <p:cNvSpPr txBox="1"/>
              <p:nvPr/>
            </p:nvSpPr>
            <p:spPr>
              <a:xfrm>
                <a:off x="3351794" y="1762212"/>
                <a:ext cx="474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0070C0"/>
                    </a:solidFill>
                  </a:rPr>
                  <a:t>°</a:t>
                </a:r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700" name="ZoneTexte 286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94" y="1762212"/>
                <a:ext cx="47404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897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5" descr="velocimetrie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7"/>
          <a:stretch/>
        </p:blipFill>
        <p:spPr bwMode="auto">
          <a:xfrm>
            <a:off x="1190625" y="2619375"/>
            <a:ext cx="5807075" cy="21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3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65519-EE85-46A3-84E2-6CDE9782C8F0}" type="slidenum">
              <a:rPr lang="fr-FR"/>
              <a:pPr eaLnBrk="1" hangingPunct="1"/>
              <a:t>16</a:t>
            </a:fld>
            <a:endParaRPr lang="fr-FR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Vélocimétrie à ultrasons:</a:t>
            </a:r>
            <a:endParaRPr lang="fr-FR" dirty="0" smtClean="0"/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958501" y="1613092"/>
            <a:ext cx="2921902" cy="83099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fr-FR" sz="1200" b="1" dirty="0" smtClean="0"/>
              <a:t>Signal émis:</a:t>
            </a:r>
          </a:p>
          <a:p>
            <a:pPr algn="ctr" eaLnBrk="1" hangingPunct="1"/>
            <a:r>
              <a:rPr lang="fr-FR" sz="1200" dirty="0" smtClean="0"/>
              <a:t>20 </a:t>
            </a:r>
            <a:r>
              <a:rPr lang="fr-FR" sz="1200" dirty="0"/>
              <a:t>pulses à </a:t>
            </a:r>
            <a:r>
              <a:rPr lang="fr-FR" sz="1200" dirty="0">
                <a:solidFill>
                  <a:srgbClr val="FF0000"/>
                </a:solidFill>
              </a:rPr>
              <a:t>35MHz </a:t>
            </a:r>
            <a:r>
              <a:rPr lang="fr-FR" sz="1200" dirty="0"/>
              <a:t>tous les </a:t>
            </a:r>
            <a:r>
              <a:rPr lang="fr-FR" sz="12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fr-FR" sz="1200" b="1" baseline="-25000" dirty="0">
                <a:solidFill>
                  <a:srgbClr val="FF0000"/>
                </a:solidFill>
                <a:latin typeface="+mj-lt"/>
              </a:rPr>
              <a:t>b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= </a:t>
            </a:r>
            <a:r>
              <a:rPr lang="fr-FR" sz="1200" dirty="0" smtClean="0">
                <a:solidFill>
                  <a:srgbClr val="FF0000"/>
                </a:solidFill>
              </a:rPr>
              <a:t>1ms</a:t>
            </a:r>
          </a:p>
          <a:p>
            <a:pPr algn="ctr" eaLnBrk="1" hangingPunct="1"/>
            <a:r>
              <a:rPr lang="fr-FR" sz="1200" dirty="0">
                <a:solidFill>
                  <a:srgbClr val="FF0000"/>
                </a:solidFill>
                <a:latin typeface="Symbol" pitchFamily="18" charset="2"/>
              </a:rPr>
              <a:t>(T</a:t>
            </a:r>
            <a:r>
              <a:rPr lang="fr-FR" sz="1200" b="1" baseline="-250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 = «</a:t>
            </a:r>
            <a:r>
              <a:rPr lang="fr-FR" sz="1200" dirty="0" err="1">
                <a:solidFill>
                  <a:srgbClr val="FF0000"/>
                </a:solidFill>
              </a:rPr>
              <a:t>burst</a:t>
            </a:r>
            <a:r>
              <a:rPr lang="fr-FR" sz="1200" dirty="0">
                <a:solidFill>
                  <a:srgbClr val="FF0000"/>
                </a:solidFill>
              </a:rPr>
              <a:t> » </a:t>
            </a:r>
            <a:r>
              <a:rPr lang="fr-FR" sz="1200" dirty="0" err="1">
                <a:solidFill>
                  <a:srgbClr val="FF0000"/>
                </a:solidFill>
              </a:rPr>
              <a:t>period</a:t>
            </a:r>
            <a:r>
              <a:rPr lang="fr-FR" sz="12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505449" y="2855505"/>
            <a:ext cx="269875" cy="25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464969" y="2862149"/>
            <a:ext cx="310355" cy="428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5775324" y="2881313"/>
            <a:ext cx="1" cy="686186"/>
          </a:xfrm>
          <a:prstGeom prst="line">
            <a:avLst/>
          </a:prstGeom>
          <a:noFill/>
          <a:ln w="952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 flipH="1">
            <a:off x="5353050" y="3076324"/>
            <a:ext cx="422276" cy="0"/>
          </a:xfrm>
          <a:prstGeom prst="line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V="1">
            <a:off x="5832474" y="3567499"/>
            <a:ext cx="0" cy="85049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5336381" y="4369980"/>
            <a:ext cx="49609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388864" y="2799338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100" i="1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100" i="1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1100" dirty="0" smtClean="0">
                    <a:solidFill>
                      <a:srgbClr val="3333FF"/>
                    </a:solidFill>
                  </a:rPr>
                  <a:t>(t)</a:t>
                </a:r>
                <a:endParaRPr lang="fr-FR" sz="11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864" y="2799338"/>
                <a:ext cx="436338" cy="261610"/>
              </a:xfrm>
              <a:prstGeom prst="rect">
                <a:avLst/>
              </a:prstGeom>
              <a:blipFill rotWithShape="1">
                <a:blip r:embed="rId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262399" y="4116169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1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11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1100" dirty="0" smtClean="0">
                    <a:solidFill>
                      <a:srgbClr val="FF0000"/>
                    </a:solidFill>
                  </a:rPr>
                  <a:t>(t+T</a:t>
                </a:r>
                <a:r>
                  <a:rPr lang="fr-FR" sz="1100" baseline="-25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fr-FR" sz="1100" dirty="0" smtClean="0">
                    <a:solidFill>
                      <a:srgbClr val="FF0000"/>
                    </a:solidFill>
                  </a:rPr>
                  <a:t>)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99" y="4116169"/>
                <a:ext cx="657552" cy="261610"/>
              </a:xfrm>
              <a:prstGeom prst="rect">
                <a:avLst/>
              </a:prstGeom>
              <a:blipFill rotWithShape="1">
                <a:blip r:embed="rId5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34" y="3750653"/>
            <a:ext cx="1001817" cy="6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7230004" y="3784489"/>
                <a:ext cx="1003095" cy="538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fr-FR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04" y="3784489"/>
                <a:ext cx="1003095" cy="5382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7621905" y="3981356"/>
            <a:ext cx="1440682" cy="7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38647" y="244091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43" y="2973629"/>
            <a:ext cx="1525545" cy="61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074239" y="3039220"/>
                <a:ext cx="1421608" cy="50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fr-FR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fr-FR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39" y="3039220"/>
                <a:ext cx="1421608" cy="501291"/>
              </a:xfrm>
              <a:prstGeom prst="rect">
                <a:avLst/>
              </a:prstGeom>
              <a:blipFill rotWithShape="1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190625" y="4936884"/>
                <a:ext cx="4071774" cy="9694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171450" indent="-171450" algn="ctr" eaLnBrk="1" hangingPunct="1">
                  <a:buFont typeface="Arial" panose="020B0604020202020204" pitchFamily="34" charset="0"/>
                  <a:buChar char="•"/>
                </a:pPr>
                <a:r>
                  <a:rPr lang="fr-FR" sz="1200" b="1" dirty="0" smtClean="0"/>
                  <a:t>Champ de vitesse dans le couette:</a:t>
                </a:r>
              </a:p>
              <a:p>
                <a:pPr algn="ctr" eaLnBrk="1" hangingPunct="1"/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Re</m:t>
                    </m:r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FR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>
                          <a:latin typeface="Cambria Math"/>
                          <a:ea typeface="Cambria Math"/>
                        </a:rPr>
                        <m:t>sin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5" y="4936884"/>
                <a:ext cx="4071774" cy="9694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975410" y="5376913"/>
                <a:ext cx="1163139" cy="815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10" y="5376913"/>
                <a:ext cx="1163139" cy="8156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336381" y="5092558"/>
            <a:ext cx="3599997" cy="46166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200" dirty="0" smtClean="0"/>
              <a:t>(Ok car une seule composante de vitesse dans l’écoulement)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5" y="1160289"/>
            <a:ext cx="2208146" cy="16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5919951" y="1588634"/>
                <a:ext cx="2921902" cy="1384995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171450" indent="-171450" algn="ctr" eaLnBrk="1" hangingPunct="1">
                  <a:buFont typeface="Arial" panose="020B0604020202020204" pitchFamily="34" charset="0"/>
                  <a:buChar char="•"/>
                </a:pPr>
                <a:r>
                  <a:rPr lang="fr-FR" sz="1200" b="1" dirty="0" smtClean="0"/>
                  <a:t>Analyse </a:t>
                </a:r>
                <a:r>
                  <a:rPr lang="fr-FR" sz="1200" b="1" dirty="0"/>
                  <a:t>du signal reçu:</a:t>
                </a:r>
              </a:p>
              <a:p>
                <a:pPr algn="ctr" eaLnBrk="1" hangingPunct="1"/>
                <a:r>
                  <a:rPr lang="fr-FR" sz="1200" dirty="0"/>
                  <a:t>« Cross </a:t>
                </a:r>
                <a:r>
                  <a:rPr lang="fr-FR" sz="1200" dirty="0" err="1"/>
                  <a:t>correlation</a:t>
                </a:r>
                <a:r>
                  <a:rPr lang="fr-FR" sz="1200" dirty="0"/>
                  <a:t> » sur des « petites fenêtres </a:t>
                </a:r>
              </a:p>
              <a:p>
                <a:pPr algn="ctr" eaLnBrk="1" hangingPunct="1"/>
                <a:r>
                  <a:rPr lang="fr-FR" sz="1200" dirty="0"/>
                  <a:t>( largeur 2 </a:t>
                </a:r>
                <a:r>
                  <a:rPr lang="fr-FR" sz="1200" dirty="0">
                    <a:latin typeface="Symbol" panose="05050102010706020507" pitchFamily="18" charset="2"/>
                  </a:rPr>
                  <a:t>l</a:t>
                </a:r>
                <a:r>
                  <a:rPr lang="fr-FR" sz="1200" dirty="0"/>
                  <a:t> ~ 80 µm) 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fr-FR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fr-FR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1600" dirty="0">
                  <a:solidFill>
                    <a:srgbClr val="FF0000"/>
                  </a:solidFill>
                </a:endParaRPr>
              </a:p>
              <a:p>
                <a:pPr algn="ctr" eaLnBrk="1" hangingPunct="1"/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9951" y="1588634"/>
                <a:ext cx="2921902" cy="138499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958501" y="1003859"/>
            <a:ext cx="5650105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 dirty="0" smtClean="0"/>
              <a:t>Suivi d’interférences des ondes </a:t>
            </a:r>
            <a:r>
              <a:rPr lang="fr-FR" sz="1600" b="1" dirty="0" err="1" smtClean="0"/>
              <a:t>rétro-diffusées</a:t>
            </a:r>
            <a:r>
              <a:rPr lang="fr-FR" sz="1600" b="1" dirty="0" smtClean="0"/>
              <a:t>: « </a:t>
            </a:r>
            <a:r>
              <a:rPr lang="fr-FR" sz="1600" b="1" dirty="0" err="1" smtClean="0"/>
              <a:t>Speckle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tracking</a:t>
            </a:r>
            <a:r>
              <a:rPr lang="fr-FR" sz="1600" b="1" dirty="0" smtClean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43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9B758-CA0D-4222-8943-B043B1548490}" type="slidenum">
              <a:rPr lang="fr-FR"/>
              <a:pPr eaLnBrk="1" hangingPunct="1"/>
              <a:t>17</a:t>
            </a:fld>
            <a:endParaRPr lang="fr-FR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Vélocimétrie à ultrasons:</a:t>
            </a:r>
            <a:endParaRPr lang="fr-FR" smtClean="0"/>
          </a:p>
        </p:txBody>
      </p:sp>
      <p:pic>
        <p:nvPicPr>
          <p:cNvPr id="14342" name="Picture 4" descr="velocimetri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638124"/>
            <a:ext cx="6299134" cy="450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99233" y="1585225"/>
            <a:ext cx="159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</a:t>
            </a:r>
            <a:r>
              <a:rPr lang="fr-FR" sz="1600" dirty="0" smtClean="0"/>
              <a:t>(</a:t>
            </a:r>
            <a:r>
              <a:rPr lang="fr-FR" sz="1600" dirty="0" smtClean="0">
                <a:latin typeface="Symbol" panose="05050102010706020507" pitchFamily="18" charset="2"/>
              </a:rPr>
              <a:t>l</a:t>
            </a:r>
            <a:r>
              <a:rPr lang="fr-FR" sz="1600" dirty="0" smtClean="0"/>
              <a:t> </a:t>
            </a:r>
            <a:r>
              <a:rPr lang="fr-FR" sz="1600" dirty="0"/>
              <a:t>~ </a:t>
            </a:r>
            <a:r>
              <a:rPr lang="fr-FR" sz="1600" dirty="0" smtClean="0"/>
              <a:t>40 µm)</a:t>
            </a:r>
            <a:endParaRPr lang="fr-FR" sz="1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99363" y="837605"/>
            <a:ext cx="5650105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 dirty="0" smtClean="0"/>
              <a:t>Suivi d’interférences des ondes </a:t>
            </a:r>
            <a:r>
              <a:rPr lang="fr-FR" sz="1600" b="1" dirty="0" err="1" smtClean="0"/>
              <a:t>rétro-diffusées</a:t>
            </a:r>
            <a:r>
              <a:rPr lang="fr-FR" sz="1600" b="1" dirty="0" smtClean="0"/>
              <a:t>: « </a:t>
            </a:r>
            <a:r>
              <a:rPr lang="fr-FR" sz="1600" b="1" dirty="0" err="1" smtClean="0"/>
              <a:t>Speckle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tracking</a:t>
            </a:r>
            <a:r>
              <a:rPr lang="fr-FR" sz="1600" b="1" dirty="0" smtClean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BD439-4416-45C6-B2AF-ABF6D1C4D2E9}" type="slidenum">
              <a:rPr lang="fr-FR"/>
              <a:pPr eaLnBrk="1" hangingPunct="1"/>
              <a:t>18</a:t>
            </a:fld>
            <a:endParaRPr lang="fr-FR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Acoustique des milieux dispersés homogènes</a:t>
            </a:r>
            <a:br>
              <a:rPr lang="fr-FR" sz="3200" smtClean="0">
                <a:solidFill>
                  <a:schemeClr val="accent2"/>
                </a:solidFill>
              </a:rPr>
            </a:br>
            <a:r>
              <a:rPr lang="fr-FR" sz="3200" smtClean="0">
                <a:solidFill>
                  <a:schemeClr val="accent2"/>
                </a:solidFill>
              </a:rPr>
              <a:t>Modèle de Bio</a:t>
            </a:r>
            <a:endParaRPr lang="fr-FR" smtClean="0"/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1217613" y="2039938"/>
            <a:ext cx="6667500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HYP: 	• description </a:t>
            </a:r>
            <a:r>
              <a:rPr lang="fr-FR" dirty="0" err="1"/>
              <a:t>mésoscopique</a:t>
            </a:r>
            <a:r>
              <a:rPr lang="fr-FR" dirty="0"/>
              <a:t> :   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dirty="0"/>
              <a:t>&gt;&gt; a (taille de pore)  </a:t>
            </a:r>
          </a:p>
          <a:p>
            <a:pPr eaLnBrk="1" hangingPunct="1"/>
            <a:r>
              <a:rPr lang="fr-FR" dirty="0"/>
              <a:t>	• milieux « poreux » isotrope , porosité </a:t>
            </a:r>
            <a:r>
              <a:rPr lang="fr-FR" dirty="0" smtClean="0">
                <a:sym typeface="Symbol" pitchFamily="18" charset="2"/>
              </a:rPr>
              <a:t></a:t>
            </a:r>
            <a:endParaRPr lang="fr-FR" dirty="0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979613" y="1125538"/>
            <a:ext cx="5184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1400" dirty="0"/>
              <a:t>M. A. Biot, J. </a:t>
            </a:r>
            <a:r>
              <a:rPr lang="fr-FR" sz="1400" dirty="0" err="1"/>
              <a:t>Acoust</a:t>
            </a:r>
            <a:r>
              <a:rPr lang="fr-FR" sz="1400" dirty="0"/>
              <a:t>. Soc Am. </a:t>
            </a:r>
            <a:r>
              <a:rPr lang="fr-FR" sz="1400" b="1" dirty="0"/>
              <a:t>28</a:t>
            </a:r>
            <a:r>
              <a:rPr lang="fr-FR" sz="1400" dirty="0"/>
              <a:t>, 168 &amp; 179 (1956)</a:t>
            </a:r>
          </a:p>
          <a:p>
            <a:pPr eaLnBrk="1" hangingPunct="1">
              <a:spcBef>
                <a:spcPct val="0"/>
              </a:spcBef>
            </a:pPr>
            <a:r>
              <a:rPr lang="fr-FR" sz="1400" dirty="0"/>
              <a:t>D. L. Johnson &amp; T. J. </a:t>
            </a:r>
            <a:r>
              <a:rPr lang="fr-FR" sz="1400" dirty="0" err="1"/>
              <a:t>Plona</a:t>
            </a:r>
            <a:r>
              <a:rPr lang="fr-FR" sz="1400" dirty="0"/>
              <a:t>, J. </a:t>
            </a:r>
            <a:r>
              <a:rPr lang="fr-FR" sz="1400" dirty="0" err="1"/>
              <a:t>Acoust</a:t>
            </a:r>
            <a:r>
              <a:rPr lang="fr-FR" sz="1400" dirty="0"/>
              <a:t>. Soc Am. </a:t>
            </a:r>
            <a:r>
              <a:rPr lang="fr-FR" sz="1400" b="1" dirty="0"/>
              <a:t>72</a:t>
            </a:r>
            <a:r>
              <a:rPr lang="fr-FR" sz="1400" dirty="0"/>
              <a:t>, 556 (1982)</a:t>
            </a:r>
          </a:p>
          <a:p>
            <a:pPr eaLnBrk="1" hangingPunct="1">
              <a:spcBef>
                <a:spcPct val="0"/>
              </a:spcBef>
            </a:pPr>
            <a:endParaRPr lang="fr-FR" sz="1400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3213100"/>
            <a:ext cx="8569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5050"/>
                </a:solidFill>
              </a:rPr>
              <a:t>Accélération</a:t>
            </a:r>
            <a:r>
              <a:rPr lang="fr-FR"/>
              <a:t> =         div(contraintes élastiques)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47813" y="5157788"/>
            <a:ext cx="4537075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u = déplacement dans la phase </a:t>
            </a:r>
            <a:r>
              <a:rPr lang="fr-FR" dirty="0" smtClean="0"/>
              <a:t>solide </a:t>
            </a:r>
            <a:endParaRPr lang="fr-FR" dirty="0"/>
          </a:p>
          <a:p>
            <a:pPr eaLnBrk="1" hangingPunct="1"/>
            <a:r>
              <a:rPr lang="fr-FR" dirty="0"/>
              <a:t>U = déplacement dans la phase fluide</a:t>
            </a:r>
          </a:p>
        </p:txBody>
      </p:sp>
      <p:pic>
        <p:nvPicPr>
          <p:cNvPr id="15370" name="Picture 10" descr="eq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4"/>
          <a:stretch>
            <a:fillRect/>
          </a:stretch>
        </p:blipFill>
        <p:spPr bwMode="auto">
          <a:xfrm>
            <a:off x="179388" y="3716338"/>
            <a:ext cx="5121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076825" y="4221163"/>
            <a:ext cx="5746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3B15C-6AED-4A73-AD37-CFE812AB2B6E}" type="slidenum">
              <a:rPr lang="fr-FR"/>
              <a:pPr eaLnBrk="1" hangingPunct="1"/>
              <a:t>19</a:t>
            </a:fld>
            <a:endParaRPr lang="fr-FR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Acoustique des milieux dispersés homogènes</a:t>
            </a:r>
            <a:br>
              <a:rPr lang="fr-FR" sz="3200" smtClean="0">
                <a:solidFill>
                  <a:schemeClr val="accent2"/>
                </a:solidFill>
              </a:rPr>
            </a:br>
            <a:r>
              <a:rPr lang="fr-FR" sz="3200" smtClean="0">
                <a:solidFill>
                  <a:schemeClr val="accent2"/>
                </a:solidFill>
              </a:rPr>
              <a:t>Modèle de Biot</a:t>
            </a:r>
            <a:endParaRPr lang="fr-FR" smtClean="0"/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217613" y="2039938"/>
            <a:ext cx="6667500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HYP: 	• description </a:t>
            </a:r>
            <a:r>
              <a:rPr lang="fr-FR" dirty="0" err="1"/>
              <a:t>mésoscopique</a:t>
            </a:r>
            <a:r>
              <a:rPr lang="fr-FR" dirty="0"/>
              <a:t> :   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dirty="0"/>
              <a:t>&gt;&gt; a (taille de pore)  </a:t>
            </a:r>
          </a:p>
          <a:p>
            <a:pPr eaLnBrk="1" hangingPunct="1"/>
            <a:r>
              <a:rPr lang="fr-FR" dirty="0"/>
              <a:t>	• milieux « poreux » isotrope, porosité </a:t>
            </a:r>
            <a:r>
              <a:rPr lang="fr-FR" dirty="0" smtClean="0">
                <a:sym typeface="Symbol" pitchFamily="18" charset="2"/>
              </a:rPr>
              <a:t></a:t>
            </a:r>
            <a:endParaRPr lang="fr-FR" dirty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979613" y="1125538"/>
            <a:ext cx="5184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1400" dirty="0"/>
              <a:t>M. A. Biot, J. </a:t>
            </a:r>
            <a:r>
              <a:rPr lang="fr-FR" sz="1400" dirty="0" err="1"/>
              <a:t>Acoust</a:t>
            </a:r>
            <a:r>
              <a:rPr lang="fr-FR" sz="1400" dirty="0"/>
              <a:t>. Soc Am. </a:t>
            </a:r>
            <a:r>
              <a:rPr lang="fr-FR" sz="1400" b="1" dirty="0"/>
              <a:t>28</a:t>
            </a:r>
            <a:r>
              <a:rPr lang="fr-FR" sz="1400" dirty="0"/>
              <a:t>, 168 &amp; 179 (1956)</a:t>
            </a:r>
          </a:p>
          <a:p>
            <a:pPr eaLnBrk="1" hangingPunct="1">
              <a:spcBef>
                <a:spcPct val="0"/>
              </a:spcBef>
            </a:pPr>
            <a:r>
              <a:rPr lang="fr-FR" sz="1400" dirty="0"/>
              <a:t>D. L. Johnson &amp; T. J. </a:t>
            </a:r>
            <a:r>
              <a:rPr lang="fr-FR" sz="1400" dirty="0" err="1"/>
              <a:t>Plona</a:t>
            </a:r>
            <a:r>
              <a:rPr lang="fr-FR" sz="1400" dirty="0"/>
              <a:t>, J. </a:t>
            </a:r>
            <a:r>
              <a:rPr lang="fr-FR" sz="1400" dirty="0" err="1"/>
              <a:t>Acoust</a:t>
            </a:r>
            <a:r>
              <a:rPr lang="fr-FR" sz="1400" dirty="0"/>
              <a:t>. Soc Am. </a:t>
            </a:r>
            <a:r>
              <a:rPr lang="fr-FR" sz="1400" b="1" dirty="0"/>
              <a:t>72</a:t>
            </a:r>
            <a:r>
              <a:rPr lang="fr-FR" sz="1400" dirty="0"/>
              <a:t>, 556 (1982)</a:t>
            </a:r>
          </a:p>
          <a:p>
            <a:pPr eaLnBrk="1" hangingPunct="1">
              <a:spcBef>
                <a:spcPct val="0"/>
              </a:spcBef>
            </a:pPr>
            <a:endParaRPr lang="fr-FR" sz="1400" dirty="0"/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470025" y="4551363"/>
            <a:ext cx="54006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2 régimes de fréquence:  </a:t>
            </a:r>
          </a:p>
          <a:p>
            <a:pPr eaLnBrk="1" hangingPunct="1"/>
            <a:r>
              <a:rPr lang="fr-FR"/>
              <a:t>		 	</a:t>
            </a:r>
            <a:r>
              <a:rPr lang="fr-FR" sz="1600"/>
              <a:t>•  LF:  F(0) = 1    			</a:t>
            </a:r>
          </a:p>
          <a:p>
            <a:pPr eaLnBrk="1" hangingPunct="1"/>
            <a:r>
              <a:rPr lang="fr-FR" sz="1600"/>
              <a:t>			• HF : F(</a:t>
            </a:r>
            <a:r>
              <a:rPr lang="fr-FR" sz="1600">
                <a:latin typeface="Symbol" pitchFamily="18" charset="2"/>
              </a:rPr>
              <a:t>w</a:t>
            </a:r>
            <a:r>
              <a:rPr lang="fr-FR" sz="1600"/>
              <a:t>) ~a</a:t>
            </a:r>
            <a:r>
              <a:rPr lang="fr-FR" sz="1600">
                <a:latin typeface="Symbol" pitchFamily="18" charset="2"/>
              </a:rPr>
              <a:t>/d</a:t>
            </a:r>
            <a:r>
              <a:rPr lang="fr-FR" sz="1600" baseline="-25000"/>
              <a:t>v</a:t>
            </a:r>
            <a:r>
              <a:rPr lang="fr-FR" sz="1600">
                <a:latin typeface="Symbol" pitchFamily="18" charset="2"/>
              </a:rPr>
              <a:t> </a:t>
            </a:r>
            <a:r>
              <a:rPr lang="fr-FR" sz="1600"/>
              <a:t>(1+i)</a:t>
            </a:r>
          </a:p>
        </p:txBody>
      </p:sp>
      <p:graphicFrame>
        <p:nvGraphicFramePr>
          <p:cNvPr id="16393" name="Object 6"/>
          <p:cNvGraphicFramePr>
            <a:graphicFrameLocks noChangeAspect="1"/>
          </p:cNvGraphicFramePr>
          <p:nvPr/>
        </p:nvGraphicFramePr>
        <p:xfrm>
          <a:off x="1973263" y="4983163"/>
          <a:ext cx="18732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4" imgW="1231366" imgH="507780" progId="Equation.3">
                  <p:embed/>
                </p:oleObj>
              </mc:Choice>
              <mc:Fallback>
                <p:oleObj name="Equation" r:id="rId4" imgW="1231366" imgH="507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983163"/>
                        <a:ext cx="18732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4" name="Picture 7" descr="eq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85074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8"/>
          <p:cNvSpPr txBox="1">
            <a:spLocks noChangeArrowheads="1"/>
          </p:cNvSpPr>
          <p:nvPr/>
        </p:nvSpPr>
        <p:spPr bwMode="auto">
          <a:xfrm>
            <a:off x="0" y="29241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5050"/>
                </a:solidFill>
              </a:rPr>
              <a:t>Accélération</a:t>
            </a:r>
            <a:r>
              <a:rPr lang="fr-FR"/>
              <a:t> =    div(contraintes élastiques)+ </a:t>
            </a:r>
            <a:r>
              <a:rPr lang="fr-FR">
                <a:solidFill>
                  <a:srgbClr val="3333CC"/>
                </a:solidFill>
              </a:rPr>
              <a:t>friction visqueuse</a:t>
            </a:r>
            <a:r>
              <a:rPr lang="fr-FR"/>
              <a:t> +</a:t>
            </a:r>
            <a:r>
              <a:rPr lang="fr-FR">
                <a:solidFill>
                  <a:srgbClr val="FF00FF"/>
                </a:solidFill>
              </a:rPr>
              <a:t>effet de masse ajoutée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Techniques Expérimentales Avancées, 2014-2015</a:t>
            </a:r>
          </a:p>
        </p:txBody>
      </p:sp>
      <p:sp>
        <p:nvSpPr>
          <p:cNvPr id="30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7373A-3ECE-4369-95CC-8927441A6B97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Mesures acoustiques :</a:t>
            </a:r>
            <a:br>
              <a:rPr lang="fr-FR" sz="3200" dirty="0" smtClean="0">
                <a:solidFill>
                  <a:schemeClr val="accent2"/>
                </a:solidFill>
              </a:rPr>
            </a:br>
            <a:r>
              <a:rPr lang="fr-FR" sz="2400" dirty="0" smtClean="0">
                <a:solidFill>
                  <a:schemeClr val="accent2"/>
                </a:solidFill>
              </a:rPr>
              <a:t>Métrologie basée sur la propagation d’ondes élastiques</a:t>
            </a:r>
            <a:r>
              <a:rPr lang="fr-FR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79888" y="1684620"/>
                <a:ext cx="8229600" cy="4321175"/>
              </a:xfrm>
            </p:spPr>
            <p:txBody>
              <a:bodyPr/>
              <a:lstStyle/>
              <a:p>
                <a:pPr eaLnBrk="1" hangingPunct="1"/>
                <a:r>
                  <a:rPr lang="fr-FR" sz="2000" dirty="0" smtClean="0"/>
                  <a:t>Mesures des propriétés élastiques des matériaux</a:t>
                </a:r>
              </a:p>
              <a:p>
                <a:pPr eaLnBrk="1" hangingPunct="1"/>
                <a:r>
                  <a:rPr lang="fr-FR" sz="2000" dirty="0" smtClean="0"/>
                  <a:t>Ondes sismiques: géologie, prospection pétrolière… (f =1-20 Hz)</a:t>
                </a:r>
              </a:p>
              <a:p>
                <a:pPr eaLnBrk="1" hangingPunct="1"/>
                <a:r>
                  <a:rPr lang="fr-FR" sz="2000" dirty="0" smtClean="0"/>
                  <a:t>Sonars (f =1Hz -20 </a:t>
                </a:r>
                <a:r>
                  <a:rPr lang="fr-FR" sz="2000" dirty="0" err="1" smtClean="0"/>
                  <a:t>kHHz</a:t>
                </a:r>
                <a:r>
                  <a:rPr lang="fr-FR" sz="2000" dirty="0" smtClean="0"/>
                  <a:t>)</a:t>
                </a:r>
              </a:p>
              <a:p>
                <a:pPr eaLnBrk="1" hangingPunct="1"/>
                <a:r>
                  <a:rPr lang="fr-FR" sz="2000" dirty="0" smtClean="0"/>
                  <a:t>Ultrasons :  </a:t>
                </a:r>
              </a:p>
              <a:p>
                <a:pPr eaLnBrk="1" hangingPunct="1">
                  <a:buFontTx/>
                  <a:buNone/>
                </a:pPr>
                <a:r>
                  <a:rPr lang="fr-FR" sz="2000" dirty="0" smtClean="0"/>
                  <a:t>	 (20MHz &gt; </a:t>
                </a:r>
                <a:r>
                  <a:rPr lang="fr-FR" sz="2000" b="1" dirty="0" smtClean="0"/>
                  <a:t>f  &gt; 20 kHz</a:t>
                </a:r>
                <a:r>
                  <a:rPr lang="fr-FR" sz="2000" dirty="0" smtClean="0"/>
                  <a:t>,  100µm &lt; </a:t>
                </a:r>
                <a:r>
                  <a:rPr lang="fr-FR" sz="2000" b="1" dirty="0" smtClean="0">
                    <a:sym typeface="Symbol" pitchFamily="18" charset="2"/>
                  </a:rPr>
                  <a:t> &lt;10cm</a:t>
                </a:r>
                <a:r>
                  <a:rPr lang="fr-FR" sz="2000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fr-FR" sz="2000" dirty="0" smtClean="0"/>
                  <a:t>« trajets acoustiques»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000" dirty="0" smtClean="0"/>
                  <a:t> niveaux, débitmètre</a:t>
                </a:r>
              </a:p>
              <a:p>
                <a:pPr lvl="1" eaLnBrk="1" hangingPunct="1"/>
                <a:r>
                  <a:rPr lang="fr-FR" sz="2000" dirty="0" smtClean="0"/>
                  <a:t>Mesures de défauts, échographie</a:t>
                </a:r>
              </a:p>
              <a:p>
                <a:pPr lvl="1" eaLnBrk="1" hangingPunct="1"/>
                <a:r>
                  <a:rPr lang="fr-FR" sz="2000" dirty="0" smtClean="0"/>
                  <a:t>Vélocimétrie (mesure d’effet Doppler)</a:t>
                </a:r>
              </a:p>
              <a:p>
                <a:pPr lvl="1" eaLnBrk="1" hangingPunct="1"/>
                <a:r>
                  <a:rPr lang="fr-FR" sz="2000" u="sng" dirty="0" smtClean="0">
                    <a:solidFill>
                      <a:srgbClr val="FF0000"/>
                    </a:solidFill>
                  </a:rPr>
                  <a:t>Concentrations et caractérisation des milieux dispersés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9888" y="1684620"/>
                <a:ext cx="8229600" cy="4321175"/>
              </a:xfrm>
              <a:blipFill rotWithShape="1">
                <a:blip r:embed="rId3"/>
                <a:stretch>
                  <a:fillRect l="-667" t="-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434321-3D31-4592-9ED5-F8D8006EA713}" type="slidenum">
              <a:rPr lang="fr-FR"/>
              <a:pPr eaLnBrk="1" hangingPunct="1"/>
              <a:t>20</a:t>
            </a:fld>
            <a:endParaRPr lang="fr-FR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Modules élastiques dans le modèle de Biot :</a:t>
            </a:r>
            <a:endParaRPr lang="fr-FR" smtClean="0"/>
          </a:p>
        </p:txBody>
      </p:sp>
      <p:pic>
        <p:nvPicPr>
          <p:cNvPr id="17414" name="Picture 13" descr="eq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975" y="3949418"/>
            <a:ext cx="3059113" cy="117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eq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941888"/>
            <a:ext cx="2724150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1258888" y="2781300"/>
            <a:ext cx="5618162" cy="3240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7417" name="Picture 16" descr="eq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070225"/>
            <a:ext cx="5113337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Group 17"/>
          <p:cNvGrpSpPr>
            <a:grpSpLocks/>
          </p:cNvGrpSpPr>
          <p:nvPr/>
        </p:nvGrpSpPr>
        <p:grpSpPr bwMode="auto">
          <a:xfrm>
            <a:off x="755650" y="1196975"/>
            <a:ext cx="7854950" cy="1419225"/>
            <a:chOff x="476" y="935"/>
            <a:chExt cx="4948" cy="894"/>
          </a:xfrm>
        </p:grpSpPr>
        <p:graphicFrame>
          <p:nvGraphicFramePr>
            <p:cNvPr id="17419" name="Object 18"/>
            <p:cNvGraphicFramePr>
              <a:graphicFrameLocks noChangeAspect="1"/>
            </p:cNvGraphicFramePr>
            <p:nvPr/>
          </p:nvGraphicFramePr>
          <p:xfrm>
            <a:off x="4560" y="960"/>
            <a:ext cx="86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3" name="Équation" r:id="rId7" imgW="1028700" imgH="431800" progId="Equation.3">
                    <p:embed/>
                  </p:oleObj>
                </mc:Choice>
                <mc:Fallback>
                  <p:oleObj name="Équation" r:id="rId7" imgW="1028700" imgH="4318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960"/>
                          <a:ext cx="86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20" name="Picture 19" descr="eq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35"/>
              <a:ext cx="3629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8AB26B-CEF4-4B19-ADA7-CDD1BD7D0948}" type="slidenum">
              <a:rPr lang="fr-FR"/>
              <a:pPr eaLnBrk="1" hangingPunct="1"/>
              <a:t>21</a:t>
            </a:fld>
            <a:endParaRPr lang="fr-FR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Modules élastiques dans le modèle de Biot :</a:t>
            </a:r>
            <a:endParaRPr lang="fr-FR" smtClean="0"/>
          </a:p>
        </p:txBody>
      </p:sp>
      <p:pic>
        <p:nvPicPr>
          <p:cNvPr id="18438" name="Picture 11" descr="elastic_modu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5613"/>
            <a:ext cx="15811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eq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407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eq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3675"/>
            <a:ext cx="3698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2719388" y="43640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2843213" y="41481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piston poreux</a:t>
            </a:r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 flipH="1">
            <a:off x="2700338" y="50847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2843213" y="486886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poreux saturé </a:t>
            </a: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1600200" y="2514600"/>
            <a:ext cx="59055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Expérience statique:</a:t>
            </a:r>
          </a:p>
        </p:txBody>
      </p:sp>
      <p:grpSp>
        <p:nvGrpSpPr>
          <p:cNvPr id="18446" name="Group 19"/>
          <p:cNvGrpSpPr>
            <a:grpSpLocks/>
          </p:cNvGrpSpPr>
          <p:nvPr/>
        </p:nvGrpSpPr>
        <p:grpSpPr bwMode="auto">
          <a:xfrm>
            <a:off x="900113" y="1341438"/>
            <a:ext cx="7488237" cy="1079500"/>
            <a:chOff x="476" y="935"/>
            <a:chExt cx="4948" cy="894"/>
          </a:xfrm>
        </p:grpSpPr>
        <p:graphicFrame>
          <p:nvGraphicFramePr>
            <p:cNvPr id="18452" name="Object 20"/>
            <p:cNvGraphicFramePr>
              <a:graphicFrameLocks noChangeAspect="1"/>
            </p:cNvGraphicFramePr>
            <p:nvPr/>
          </p:nvGraphicFramePr>
          <p:xfrm>
            <a:off x="4560" y="960"/>
            <a:ext cx="86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8" name="Équation" r:id="rId7" imgW="1028700" imgH="431800" progId="Equation.3">
                    <p:embed/>
                  </p:oleObj>
                </mc:Choice>
                <mc:Fallback>
                  <p:oleObj name="Équation" r:id="rId7" imgW="1028700" imgH="4318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960"/>
                          <a:ext cx="86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453" name="Picture 21" descr="eq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35"/>
              <a:ext cx="3629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7" name="Picture 22" descr="eq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301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3" descr="eq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1767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9" name="Group 24"/>
          <p:cNvGrpSpPr>
            <a:grpSpLocks/>
          </p:cNvGrpSpPr>
          <p:nvPr/>
        </p:nvGrpSpPr>
        <p:grpSpPr bwMode="auto">
          <a:xfrm>
            <a:off x="4932363" y="5229225"/>
            <a:ext cx="3879850" cy="758825"/>
            <a:chOff x="3107" y="3294"/>
            <a:chExt cx="2444" cy="478"/>
          </a:xfrm>
        </p:grpSpPr>
        <p:pic>
          <p:nvPicPr>
            <p:cNvPr id="18450" name="Picture 25" descr="eq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294"/>
              <a:ext cx="2444" cy="4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1" name="Picture 26" descr="eq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305"/>
              <a:ext cx="226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5FBA36-92F3-4BC1-853B-0899FE00ED4D}" type="slidenum">
              <a:rPr lang="fr-FR"/>
              <a:pPr eaLnBrk="1" hangingPunct="1"/>
              <a:t>22</a:t>
            </a:fld>
            <a:endParaRPr lang="fr-FR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Ondes acoustiques en milieu dispersé :</a:t>
            </a:r>
            <a:endParaRPr lang="fr-FR" smtClean="0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611188" y="3357563"/>
            <a:ext cx="80486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u="sng" dirty="0">
                <a:solidFill>
                  <a:srgbClr val="3333CC"/>
                </a:solidFill>
              </a:rPr>
              <a:t>3 modes (pour </a:t>
            </a:r>
            <a:r>
              <a:rPr lang="fr-FR" u="sng" dirty="0" err="1">
                <a:solidFill>
                  <a:srgbClr val="3333CC"/>
                </a:solidFill>
              </a:rPr>
              <a:t>K</a:t>
            </a:r>
            <a:r>
              <a:rPr lang="fr-FR" u="sng" baseline="-25000" dirty="0" err="1">
                <a:solidFill>
                  <a:srgbClr val="3333CC"/>
                </a:solidFill>
              </a:rPr>
              <a:t>p</a:t>
            </a:r>
            <a:r>
              <a:rPr lang="fr-FR" u="sng" dirty="0">
                <a:solidFill>
                  <a:srgbClr val="3333CC"/>
                </a:solidFill>
              </a:rPr>
              <a:t>, N </a:t>
            </a:r>
            <a:r>
              <a:rPr lang="fr-FR" u="sng" dirty="0">
                <a:solidFill>
                  <a:srgbClr val="3333CC"/>
                </a:solidFill>
                <a:cs typeface="Arial" charset="0"/>
              </a:rPr>
              <a:t>≠</a:t>
            </a:r>
            <a:r>
              <a:rPr lang="fr-FR" u="sng" dirty="0">
                <a:solidFill>
                  <a:srgbClr val="3333CC"/>
                </a:solidFill>
              </a:rPr>
              <a:t>0):</a:t>
            </a:r>
            <a:r>
              <a:rPr lang="fr-FR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	• 1 onde transverse :</a:t>
            </a:r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/>
              <a:t>	 • 2 ondes de compression :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		1 onde rapide (solide et liquide en phase)</a:t>
            </a:r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/>
              <a:t>	           + 1 onde lente à haute fréquence </a:t>
            </a: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/>
              <a:t>	</a:t>
            </a:r>
            <a:r>
              <a:rPr lang="fr-FR" dirty="0" smtClean="0"/>
              <a:t>	(</a:t>
            </a:r>
            <a:r>
              <a:rPr lang="fr-FR" sz="1400" dirty="0" smtClean="0"/>
              <a:t>T</a:t>
            </a:r>
            <a:r>
              <a:rPr lang="fr-FR" sz="1400" dirty="0"/>
              <a:t>. J. </a:t>
            </a:r>
            <a:r>
              <a:rPr lang="fr-FR" sz="1400" dirty="0" err="1"/>
              <a:t>Plona</a:t>
            </a:r>
            <a:r>
              <a:rPr lang="fr-FR" sz="1400" dirty="0"/>
              <a:t>, </a:t>
            </a:r>
            <a:r>
              <a:rPr lang="fr-FR" sz="1400" dirty="0" err="1" smtClean="0"/>
              <a:t>Appl</a:t>
            </a:r>
            <a:r>
              <a:rPr lang="fr-FR" sz="1400" dirty="0" smtClean="0"/>
              <a:t>. Phys. </a:t>
            </a:r>
            <a:r>
              <a:rPr lang="fr-FR" sz="1400" dirty="0" err="1" smtClean="0"/>
              <a:t>Lett</a:t>
            </a:r>
            <a:r>
              <a:rPr lang="fr-FR" sz="1400" dirty="0" smtClean="0"/>
              <a:t>. </a:t>
            </a:r>
            <a:r>
              <a:rPr lang="fr-FR" sz="1400" b="1" dirty="0" smtClean="0"/>
              <a:t>36</a:t>
            </a:r>
            <a:r>
              <a:rPr lang="fr-FR" sz="1400" dirty="0" smtClean="0"/>
              <a:t>, 259 </a:t>
            </a:r>
            <a:r>
              <a:rPr lang="fr-FR" sz="1400" dirty="0"/>
              <a:t>(</a:t>
            </a:r>
            <a:r>
              <a:rPr lang="fr-FR" sz="1400" dirty="0" smtClean="0"/>
              <a:t>1980)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4140200" y="3573463"/>
          <a:ext cx="14938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Équation" r:id="rId4" imgW="596900" imgH="419100" progId="Equation.3">
                  <p:embed/>
                </p:oleObj>
              </mc:Choice>
              <mc:Fallback>
                <p:oleObj name="Équation" r:id="rId4" imgW="5969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73463"/>
                        <a:ext cx="1493838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5" descr="eq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203450"/>
            <a:ext cx="774223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eq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3169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048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4D599-19A8-4687-B8F5-CA3CAA9B78EE}" type="slidenum">
              <a:rPr lang="fr-FR"/>
              <a:pPr eaLnBrk="1" hangingPunct="1"/>
              <a:t>23</a:t>
            </a:fld>
            <a:endParaRPr lang="fr-FR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Ondes de compression en milieu dispersé :</a:t>
            </a:r>
            <a:endParaRPr lang="fr-FR" smtClean="0"/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65125" y="1450975"/>
            <a:ext cx="807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Mode rapide                               avec: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447675" y="2713038"/>
            <a:ext cx="80010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3333CC"/>
                </a:solidFill>
              </a:rPr>
              <a:t>Pour K</a:t>
            </a:r>
            <a:r>
              <a:rPr lang="fr-FR" baseline="-25000" dirty="0">
                <a:solidFill>
                  <a:srgbClr val="3333CC"/>
                </a:solidFill>
              </a:rPr>
              <a:t>f</a:t>
            </a:r>
            <a:r>
              <a:rPr lang="fr-FR" dirty="0">
                <a:solidFill>
                  <a:srgbClr val="3333CC"/>
                </a:solidFill>
              </a:rPr>
              <a:t> &lt; (</a:t>
            </a:r>
            <a:r>
              <a:rPr lang="fr-FR" dirty="0" err="1">
                <a:solidFill>
                  <a:srgbClr val="3333CC"/>
                </a:solidFill>
              </a:rPr>
              <a:t>K</a:t>
            </a:r>
            <a:r>
              <a:rPr lang="fr-FR" baseline="-25000" dirty="0" err="1">
                <a:solidFill>
                  <a:srgbClr val="3333CC"/>
                </a:solidFill>
              </a:rPr>
              <a:t>p</a:t>
            </a:r>
            <a:r>
              <a:rPr lang="fr-FR" dirty="0">
                <a:solidFill>
                  <a:srgbClr val="3333CC"/>
                </a:solidFill>
              </a:rPr>
              <a:t> , N) &lt; </a:t>
            </a:r>
            <a:r>
              <a:rPr lang="fr-FR" dirty="0" err="1">
                <a:solidFill>
                  <a:srgbClr val="3333CC"/>
                </a:solidFill>
              </a:rPr>
              <a:t>K</a:t>
            </a:r>
            <a:r>
              <a:rPr lang="fr-FR" baseline="-25000" dirty="0" err="1">
                <a:solidFill>
                  <a:srgbClr val="3333CC"/>
                </a:solidFill>
              </a:rPr>
              <a:t>s</a:t>
            </a: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chemeClr val="accent2"/>
                </a:solidFill>
              </a:rPr>
              <a:t>(consolidé)</a:t>
            </a:r>
            <a:r>
              <a:rPr lang="fr-FR" dirty="0"/>
              <a:t>			</a:t>
            </a:r>
          </a:p>
          <a:p>
            <a:pPr eaLnBrk="1" hangingPunct="1">
              <a:spcBef>
                <a:spcPct val="0"/>
              </a:spcBef>
            </a:pPr>
            <a:endParaRPr lang="fr-FR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3333CC"/>
                </a:solidFill>
              </a:rPr>
              <a:t>	</a:t>
            </a:r>
            <a:r>
              <a:rPr lang="fr-FR" dirty="0"/>
              <a:t>Mode lent					      diffusif	</a:t>
            </a:r>
            <a:endParaRPr lang="fr-FR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3333CC"/>
                </a:solidFill>
              </a:rPr>
              <a:t>Pour </a:t>
            </a:r>
            <a:r>
              <a:rPr lang="fr-FR" dirty="0" err="1">
                <a:solidFill>
                  <a:srgbClr val="3333CC"/>
                </a:solidFill>
              </a:rPr>
              <a:t>K</a:t>
            </a:r>
            <a:r>
              <a:rPr lang="fr-FR" baseline="-25000" dirty="0" err="1">
                <a:solidFill>
                  <a:srgbClr val="3333CC"/>
                </a:solidFill>
              </a:rPr>
              <a:t>p</a:t>
            </a:r>
            <a:r>
              <a:rPr lang="fr-FR" dirty="0">
                <a:solidFill>
                  <a:srgbClr val="3333CC"/>
                </a:solidFill>
              </a:rPr>
              <a:t>=N=0 </a:t>
            </a: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chemeClr val="accent2"/>
                </a:solidFill>
              </a:rPr>
              <a:t>(non-consolidé)</a:t>
            </a:r>
            <a:endParaRPr lang="fr-FR" dirty="0"/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3333CC"/>
                </a:solidFill>
              </a:rPr>
              <a:t>	</a:t>
            </a:r>
            <a:r>
              <a:rPr lang="fr-FR" dirty="0" smtClean="0"/>
              <a:t>Mode lent</a:t>
            </a:r>
            <a:r>
              <a:rPr lang="fr-FR" dirty="0"/>
              <a:t>			         inexistant             diffusif</a:t>
            </a:r>
          </a:p>
        </p:txBody>
      </p:sp>
      <p:graphicFrame>
        <p:nvGraphicFramePr>
          <p:cNvPr id="20488" name="Object 6"/>
          <p:cNvGraphicFramePr>
            <a:graphicFrameLocks noChangeAspect="1"/>
          </p:cNvGraphicFramePr>
          <p:nvPr/>
        </p:nvGraphicFramePr>
        <p:xfrm>
          <a:off x="6924675" y="1417638"/>
          <a:ext cx="15113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4" name="Équation" r:id="rId4" imgW="901309" imgH="228501" progId="Equation.3">
                  <p:embed/>
                </p:oleObj>
              </mc:Choice>
              <mc:Fallback>
                <p:oleObj name="Équation" r:id="rId4" imgW="901309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1417638"/>
                        <a:ext cx="15113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7" descr="eq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389438"/>
            <a:ext cx="2667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 descr="eq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2209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436563" y="2560638"/>
            <a:ext cx="7993062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447675" y="2560638"/>
            <a:ext cx="7999413" cy="3460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447675" y="2560638"/>
            <a:ext cx="7999413" cy="167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494" name="Picture 12" descr="eq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08175"/>
            <a:ext cx="6172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436563" y="1365250"/>
            <a:ext cx="7993062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4867275" y="88423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      w</a:t>
            </a:r>
            <a:r>
              <a:rPr lang="fr-FR" b="1">
                <a:solidFill>
                  <a:srgbClr val="FF0D33"/>
                </a:solidFill>
              </a:rPr>
              <a:t> &gt;&gt;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                        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>
                <a:solidFill>
                  <a:srgbClr val="FF0D33"/>
                </a:solidFill>
              </a:rPr>
              <a:t> &lt;&lt;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</a:t>
            </a:r>
            <a:endParaRPr lang="fr-FR" baseline="-25000">
              <a:solidFill>
                <a:srgbClr val="FF0066"/>
              </a:solidFill>
            </a:endParaRPr>
          </a:p>
        </p:txBody>
      </p:sp>
      <p:graphicFrame>
        <p:nvGraphicFramePr>
          <p:cNvPr id="20497" name="Object 15"/>
          <p:cNvGraphicFramePr>
            <a:graphicFrameLocks noChangeAspect="1"/>
          </p:cNvGraphicFramePr>
          <p:nvPr/>
        </p:nvGraphicFramePr>
        <p:xfrm>
          <a:off x="5172075" y="1341438"/>
          <a:ext cx="12239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5" name="Équation" r:id="rId9" imgW="812447" imgH="431613" progId="Equation.3">
                  <p:embed/>
                </p:oleObj>
              </mc:Choice>
              <mc:Fallback>
                <p:oleObj name="Équation" r:id="rId9" imgW="812447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341438"/>
                        <a:ext cx="12239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5019675" y="960438"/>
            <a:ext cx="0" cy="9906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6772275" y="3475038"/>
            <a:ext cx="0" cy="7620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>
            <a:off x="6804025" y="5229225"/>
            <a:ext cx="0" cy="7620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6772275" y="960438"/>
            <a:ext cx="0" cy="9906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2" name="Line 20"/>
          <p:cNvSpPr>
            <a:spLocks noChangeShapeType="1"/>
          </p:cNvSpPr>
          <p:nvPr/>
        </p:nvSpPr>
        <p:spPr bwMode="auto">
          <a:xfrm>
            <a:off x="5095875" y="3475038"/>
            <a:ext cx="0" cy="7620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Line 21"/>
          <p:cNvSpPr>
            <a:spLocks noChangeShapeType="1"/>
          </p:cNvSpPr>
          <p:nvPr/>
        </p:nvSpPr>
        <p:spPr bwMode="auto">
          <a:xfrm>
            <a:off x="5076825" y="5229225"/>
            <a:ext cx="0" cy="762000"/>
          </a:xfrm>
          <a:prstGeom prst="line">
            <a:avLst/>
          </a:prstGeom>
          <a:noFill/>
          <a:ln w="25400">
            <a:solidFill>
              <a:srgbClr val="FF0D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4" name="Text Box 22"/>
          <p:cNvSpPr txBox="1">
            <a:spLocks noChangeArrowheads="1"/>
          </p:cNvSpPr>
          <p:nvPr/>
        </p:nvSpPr>
        <p:spPr bwMode="auto">
          <a:xfrm>
            <a:off x="4943475" y="324643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      w</a:t>
            </a:r>
            <a:r>
              <a:rPr lang="fr-FR" b="1">
                <a:solidFill>
                  <a:srgbClr val="FF0D33"/>
                </a:solidFill>
              </a:rPr>
              <a:t> &gt;&gt;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                        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>
                <a:solidFill>
                  <a:srgbClr val="FF0D33"/>
                </a:solidFill>
              </a:rPr>
              <a:t> &lt;&lt;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</a:t>
            </a:r>
            <a:endParaRPr lang="fr-FR" baseline="-25000">
              <a:solidFill>
                <a:srgbClr val="FF0066"/>
              </a:solidFill>
            </a:endParaRPr>
          </a:p>
        </p:txBody>
      </p:sp>
      <p:sp>
        <p:nvSpPr>
          <p:cNvPr id="20505" name="Text Box 23"/>
          <p:cNvSpPr txBox="1">
            <a:spLocks noChangeArrowheads="1"/>
          </p:cNvSpPr>
          <p:nvPr/>
        </p:nvSpPr>
        <p:spPr bwMode="auto">
          <a:xfrm>
            <a:off x="4932363" y="5084763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      w</a:t>
            </a:r>
            <a:r>
              <a:rPr lang="fr-FR" b="1">
                <a:solidFill>
                  <a:srgbClr val="FF0D33"/>
                </a:solidFill>
              </a:rPr>
              <a:t> &gt;&gt;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                        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>
                <a:solidFill>
                  <a:srgbClr val="FF0D33"/>
                </a:solidFill>
              </a:rPr>
              <a:t> &lt;&lt; </a:t>
            </a:r>
            <a:r>
              <a:rPr lang="fr-FR" b="1">
                <a:solidFill>
                  <a:srgbClr val="FF0D33"/>
                </a:solidFill>
                <a:latin typeface="Symbol" pitchFamily="18" charset="2"/>
              </a:rPr>
              <a:t>w</a:t>
            </a:r>
            <a:r>
              <a:rPr lang="fr-FR" b="1" baseline="-25000">
                <a:solidFill>
                  <a:srgbClr val="FF0D33"/>
                </a:solidFill>
              </a:rPr>
              <a:t>c</a:t>
            </a:r>
            <a:endParaRPr lang="fr-FR" baseline="-25000">
              <a:solidFill>
                <a:srgbClr val="FF0066"/>
              </a:solidFill>
            </a:endParaRPr>
          </a:p>
        </p:txBody>
      </p:sp>
      <p:pic>
        <p:nvPicPr>
          <p:cNvPr id="20506" name="Picture 24" descr="csl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5988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66838"/>
            <a:ext cx="1368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15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F34EB4-3580-4454-9ED5-DC3254CA2215}" type="slidenum">
              <a:rPr lang="fr-FR"/>
              <a:pPr eaLnBrk="1" hangingPunct="1"/>
              <a:t>24</a:t>
            </a:fld>
            <a:endParaRPr lang="fr-FR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Ondes de compression en milieu dispersé :</a:t>
            </a:r>
            <a:endParaRPr lang="fr-FR" smtClean="0"/>
          </a:p>
        </p:txBody>
      </p:sp>
      <p:sp>
        <p:nvSpPr>
          <p:cNvPr id="21510" name="Text Box 25"/>
          <p:cNvSpPr txBox="1">
            <a:spLocks noChangeArrowheads="1"/>
          </p:cNvSpPr>
          <p:nvPr/>
        </p:nvSpPr>
        <p:spPr bwMode="auto">
          <a:xfrm>
            <a:off x="468313" y="998538"/>
            <a:ext cx="7561262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u="sng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fr-FR" u="sng">
                <a:solidFill>
                  <a:srgbClr val="FF0066"/>
                </a:solidFill>
              </a:rPr>
              <a:t> &lt;&lt; </a:t>
            </a:r>
            <a:r>
              <a:rPr lang="fr-FR" u="sng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fr-FR" u="sng" baseline="-25000">
                <a:solidFill>
                  <a:srgbClr val="FF0066"/>
                </a:solidFill>
              </a:rPr>
              <a:t>c</a:t>
            </a:r>
            <a:r>
              <a:rPr lang="fr-FR" u="sng">
                <a:solidFill>
                  <a:srgbClr val="FF0066"/>
                </a:solidFill>
              </a:rPr>
              <a:t> :</a:t>
            </a:r>
            <a:r>
              <a:rPr lang="fr-FR"/>
              <a:t>  	 1 mode rapide,        	  , atténuation:</a:t>
            </a:r>
          </a:p>
          <a:p>
            <a:pPr lvl="4" eaLnBrk="1" hangingPunct="1">
              <a:spcBef>
                <a:spcPct val="0"/>
              </a:spcBef>
            </a:pPr>
            <a:endParaRPr lang="fr-FR"/>
          </a:p>
          <a:p>
            <a:pPr lvl="4" eaLnBrk="1" hangingPunct="1">
              <a:spcBef>
                <a:spcPct val="0"/>
              </a:spcBef>
            </a:pPr>
            <a:r>
              <a:rPr lang="fr-FR"/>
              <a:t>+ 1 mode lent diffusif</a:t>
            </a:r>
            <a:endParaRPr lang="fr-FR">
              <a:latin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fr-FR">
              <a:latin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fr-FR" u="sng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fr-FR" u="sng">
                <a:solidFill>
                  <a:srgbClr val="FF0066"/>
                </a:solidFill>
              </a:rPr>
              <a:t> &gt;&gt; </a:t>
            </a:r>
            <a:r>
              <a:rPr lang="fr-FR" u="sng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fr-FR" u="sng" baseline="-25000">
                <a:solidFill>
                  <a:srgbClr val="FF0066"/>
                </a:solidFill>
              </a:rPr>
              <a:t>c</a:t>
            </a:r>
            <a:r>
              <a:rPr lang="fr-FR" u="sng">
                <a:solidFill>
                  <a:srgbClr val="FF0066"/>
                </a:solidFill>
              </a:rPr>
              <a:t> :</a:t>
            </a:r>
            <a:r>
              <a:rPr lang="fr-FR"/>
              <a:t>                                                             atténuation:</a:t>
            </a:r>
            <a:endParaRPr lang="fr-FR" u="sng">
              <a:solidFill>
                <a:srgbClr val="FF0066"/>
              </a:solidFill>
            </a:endParaRPr>
          </a:p>
          <a:p>
            <a:pPr lvl="4" eaLnBrk="1" hangingPunct="1">
              <a:spcBef>
                <a:spcPct val="0"/>
              </a:spcBef>
              <a:buFont typeface="Symbol" pitchFamily="18" charset="2"/>
              <a:buNone/>
            </a:pPr>
            <a:endParaRPr lang="fr-FR" u="sng">
              <a:solidFill>
                <a:srgbClr val="FF0066"/>
              </a:solidFill>
            </a:endParaRPr>
          </a:p>
          <a:p>
            <a:pPr lvl="4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fr-FR">
                <a:solidFill>
                  <a:srgbClr val="3333CC"/>
                </a:solidFill>
              </a:rPr>
              <a:t>For K</a:t>
            </a:r>
            <a:r>
              <a:rPr lang="fr-FR" baseline="-25000">
                <a:solidFill>
                  <a:srgbClr val="3333CC"/>
                </a:solidFill>
              </a:rPr>
              <a:t>f</a:t>
            </a:r>
            <a:r>
              <a:rPr lang="fr-FR">
                <a:solidFill>
                  <a:srgbClr val="3333CC"/>
                </a:solidFill>
              </a:rPr>
              <a:t> &lt; (K</a:t>
            </a:r>
            <a:r>
              <a:rPr lang="fr-FR" baseline="-25000">
                <a:solidFill>
                  <a:srgbClr val="3333CC"/>
                </a:solidFill>
              </a:rPr>
              <a:t>b</a:t>
            </a:r>
            <a:r>
              <a:rPr lang="fr-FR">
                <a:solidFill>
                  <a:srgbClr val="3333CC"/>
                </a:solidFill>
              </a:rPr>
              <a:t> , N) &lt; K</a:t>
            </a:r>
            <a:r>
              <a:rPr lang="fr-FR" baseline="-25000">
                <a:solidFill>
                  <a:srgbClr val="3333CC"/>
                </a:solidFill>
              </a:rPr>
              <a:t>s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		      1 mode rapide                       avec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			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				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		+1 mode lent propagatif: 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>
                <a:solidFill>
                  <a:srgbClr val="3333CC"/>
                </a:solidFill>
              </a:rPr>
              <a:t>		For K</a:t>
            </a:r>
            <a:r>
              <a:rPr lang="fr-FR" baseline="-25000">
                <a:solidFill>
                  <a:srgbClr val="3333CC"/>
                </a:solidFill>
              </a:rPr>
              <a:t>p</a:t>
            </a:r>
            <a:r>
              <a:rPr lang="fr-FR">
                <a:solidFill>
                  <a:srgbClr val="3333CC"/>
                </a:solidFill>
              </a:rPr>
              <a:t>=N=0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		 un mode rapide seul                      avec: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</p:txBody>
      </p:sp>
      <p:graphicFrame>
        <p:nvGraphicFramePr>
          <p:cNvPr id="21511" name="Object 27"/>
          <p:cNvGraphicFramePr>
            <a:graphicFrameLocks noGrp="1" noChangeAspect="1"/>
          </p:cNvGraphicFramePr>
          <p:nvPr>
            <p:ph sz="half" idx="1"/>
          </p:nvPr>
        </p:nvGraphicFramePr>
        <p:xfrm>
          <a:off x="4356100" y="3213100"/>
          <a:ext cx="1274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" name="Image bitmap" r:id="rId4" imgW="5676190" imgH="2038095" progId="Paint.Picture">
                  <p:embed/>
                </p:oleObj>
              </mc:Choice>
              <mc:Fallback>
                <p:oleObj name="Image bitmap" r:id="rId4" imgW="5676190" imgH="2038095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213100"/>
                        <a:ext cx="1274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2" name="Picture 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0663" y="1042988"/>
            <a:ext cx="1100137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3" name="Object 2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59563" y="930275"/>
          <a:ext cx="15113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2" name="Équation" r:id="rId7" imgW="901309" imgH="228501" progId="Equation.3">
                  <p:embed/>
                </p:oleObj>
              </mc:Choice>
              <mc:Fallback>
                <p:oleObj name="Équation" r:id="rId7" imgW="90130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930275"/>
                        <a:ext cx="15113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3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735763" y="1920875"/>
          <a:ext cx="12239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" name="Équation" r:id="rId9" imgW="812447" imgH="431613" progId="Equation.3">
                  <p:embed/>
                </p:oleObj>
              </mc:Choice>
              <mc:Fallback>
                <p:oleObj name="Équation" r:id="rId9" imgW="812447" imgH="4316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1920875"/>
                        <a:ext cx="12239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5" name="Picture 31" descr="eq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13325"/>
            <a:ext cx="17875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2" descr="eq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597275"/>
            <a:ext cx="55260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" descr="eq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216275"/>
            <a:ext cx="16335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34"/>
          <p:cNvSpPr>
            <a:spLocks noChangeArrowheads="1"/>
          </p:cNvSpPr>
          <p:nvPr/>
        </p:nvSpPr>
        <p:spPr bwMode="auto">
          <a:xfrm>
            <a:off x="323850" y="836613"/>
            <a:ext cx="7993063" cy="1084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9" name="Rectangle 35"/>
          <p:cNvSpPr>
            <a:spLocks noChangeArrowheads="1"/>
          </p:cNvSpPr>
          <p:nvPr/>
        </p:nvSpPr>
        <p:spPr bwMode="auto">
          <a:xfrm>
            <a:off x="323850" y="1920875"/>
            <a:ext cx="7993063" cy="4314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20" name="Rectangle 36"/>
          <p:cNvSpPr>
            <a:spLocks noChangeArrowheads="1"/>
          </p:cNvSpPr>
          <p:nvPr/>
        </p:nvSpPr>
        <p:spPr bwMode="auto">
          <a:xfrm>
            <a:off x="1765300" y="2530475"/>
            <a:ext cx="6551613" cy="3705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21" name="Rectangle 37"/>
          <p:cNvSpPr>
            <a:spLocks noChangeArrowheads="1"/>
          </p:cNvSpPr>
          <p:nvPr/>
        </p:nvSpPr>
        <p:spPr bwMode="auto">
          <a:xfrm>
            <a:off x="1765300" y="2530475"/>
            <a:ext cx="6551613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522" name="Picture 38" descr="eq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1" b="-7619"/>
          <a:stretch>
            <a:fillRect/>
          </a:stretch>
        </p:blipFill>
        <p:spPr bwMode="auto">
          <a:xfrm>
            <a:off x="5508625" y="5589588"/>
            <a:ext cx="28194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084763"/>
            <a:ext cx="1260475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0" descr="cs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1366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25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EAD65-717E-417B-B300-B4BB2BDBAFD0}" type="slidenum">
              <a:rPr lang="fr-FR"/>
              <a:pPr eaLnBrk="1" hangingPunct="1"/>
              <a:t>25</a:t>
            </a:fld>
            <a:endParaRPr lang="fr-FR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Régimes de Biot :</a:t>
            </a:r>
            <a:endParaRPr lang="fr-FR" smtClean="0"/>
          </a:p>
        </p:txBody>
      </p:sp>
      <p:pic>
        <p:nvPicPr>
          <p:cNvPr id="22534" name="Picture 3" descr="regime_b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562768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7019925" y="5229225"/>
            <a:ext cx="2124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FR" sz="2000">
                <a:solidFill>
                  <a:schemeClr val="tx2"/>
                </a:solidFill>
              </a:rPr>
              <a:t>Onde acoustique</a:t>
            </a:r>
            <a:br>
              <a:rPr lang="fr-FR" sz="2000">
                <a:solidFill>
                  <a:schemeClr val="tx2"/>
                </a:solidFill>
              </a:rPr>
            </a:br>
            <a:r>
              <a:rPr lang="fr-FR" sz="2000">
                <a:solidFill>
                  <a:schemeClr val="tx2"/>
                </a:solidFill>
              </a:rPr>
              <a:t>(pour v~1km/s) 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7019925" y="4292600"/>
            <a:ext cx="21240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FR" sz="2000">
                <a:solidFill>
                  <a:schemeClr val="tx2"/>
                </a:solidFill>
              </a:rPr>
              <a:t>Peau visqueuse:  </a:t>
            </a:r>
          </a:p>
        </p:txBody>
      </p:sp>
      <p:graphicFrame>
        <p:nvGraphicFramePr>
          <p:cNvPr id="22537" name="Object 6"/>
          <p:cNvGraphicFramePr>
            <a:graphicFrameLocks noChangeAspect="1"/>
          </p:cNvGraphicFramePr>
          <p:nvPr/>
        </p:nvGraphicFramePr>
        <p:xfrm>
          <a:off x="7683500" y="4643438"/>
          <a:ext cx="765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Équation" r:id="rId5" imgW="660113" imgH="444307" progId="Equation.3">
                  <p:embed/>
                </p:oleObj>
              </mc:Choice>
              <mc:Fallback>
                <p:oleObj name="Équation" r:id="rId5" imgW="660113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643438"/>
                        <a:ext cx="7651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6659563" y="4292600"/>
            <a:ext cx="452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5400"/>
              <a:t>}</a:t>
            </a:r>
          </a:p>
        </p:txBody>
      </p:sp>
      <p:sp>
        <p:nvSpPr>
          <p:cNvPr id="22539" name="Text Box 8"/>
          <p:cNvSpPr txBox="1">
            <a:spLocks noChangeArrowheads="1"/>
          </p:cNvSpPr>
          <p:nvPr/>
        </p:nvSpPr>
        <p:spPr bwMode="auto">
          <a:xfrm>
            <a:off x="6659563" y="4941888"/>
            <a:ext cx="452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5400"/>
              <a:t>}</a:t>
            </a:r>
          </a:p>
        </p:txBody>
      </p:sp>
      <p:sp>
        <p:nvSpPr>
          <p:cNvPr id="22540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>
                <a:solidFill>
                  <a:srgbClr val="0CCC15"/>
                </a:solidFill>
              </a:rPr>
              <a:t>glycerine</a:t>
            </a:r>
          </a:p>
        </p:txBody>
      </p:sp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5638800" y="2971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>
                <a:solidFill>
                  <a:srgbClr val="3333CC"/>
                </a:solidFill>
              </a:rPr>
              <a:t>water</a:t>
            </a:r>
            <a:endParaRPr lang="fr-FR">
              <a:solidFill>
                <a:srgbClr val="FF0066"/>
              </a:solidFill>
            </a:endParaRPr>
          </a:p>
        </p:txBody>
      </p:sp>
      <p:pic>
        <p:nvPicPr>
          <p:cNvPr id="14" name="Picture 3" descr="regime_bi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5" b="-93115"/>
          <a:stretch/>
        </p:blipFill>
        <p:spPr bwMode="auto">
          <a:xfrm>
            <a:off x="1187450" y="4130977"/>
            <a:ext cx="562768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3FC649-7149-45A5-9AE7-F1E25CB1DA42}" type="slidenum">
              <a:rPr lang="fr-FR"/>
              <a:pPr eaLnBrk="1" hangingPunct="1"/>
              <a:t>26</a:t>
            </a:fld>
            <a:endParaRPr lang="fr-F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dirty="0" smtClean="0">
                <a:solidFill>
                  <a:schemeClr val="accent2"/>
                </a:solidFill>
              </a:rPr>
              <a:t>Mesures vitesse du son/atténuation dans les milieux dispersés</a:t>
            </a:r>
            <a:endParaRPr lang="fr-FR" sz="2000" dirty="0" smtClean="0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631784" y="2601476"/>
            <a:ext cx="206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000" b="1" dirty="0"/>
              <a:t>Vitesse du son:</a:t>
            </a:r>
          </a:p>
          <a:p>
            <a:pPr eaLnBrk="1" hangingPunct="1">
              <a:spcBef>
                <a:spcPct val="0"/>
              </a:spcBef>
            </a:pPr>
            <a:endParaRPr lang="fr-FR" sz="2000" b="1" dirty="0"/>
          </a:p>
          <a:p>
            <a:pPr eaLnBrk="1" hangingPunct="1">
              <a:spcBef>
                <a:spcPct val="0"/>
              </a:spcBef>
            </a:pPr>
            <a:r>
              <a:rPr lang="fr-FR" sz="2000" b="1" dirty="0"/>
              <a:t>V</a:t>
            </a:r>
            <a:r>
              <a:rPr lang="fr-FR" sz="2000" b="1" baseline="30000" dirty="0"/>
              <a:t>2</a:t>
            </a:r>
            <a:r>
              <a:rPr lang="fr-FR" sz="2000" b="1" dirty="0"/>
              <a:t>= </a:t>
            </a:r>
            <a:r>
              <a:rPr lang="fr-FR" sz="2000" b="1" dirty="0" err="1"/>
              <a:t>K</a:t>
            </a:r>
            <a:r>
              <a:rPr lang="fr-FR" sz="2000" b="1" baseline="-25000" dirty="0" err="1"/>
              <a:t>eff</a:t>
            </a:r>
            <a:r>
              <a:rPr lang="fr-FR" sz="2000" b="1" dirty="0"/>
              <a:t>/ </a:t>
            </a:r>
            <a:r>
              <a:rPr lang="fr-FR" sz="2000" b="1" dirty="0" err="1">
                <a:latin typeface="Symbol" pitchFamily="18" charset="2"/>
              </a:rPr>
              <a:t>r</a:t>
            </a:r>
            <a:r>
              <a:rPr lang="fr-FR" sz="2000" b="1" baseline="-25000" dirty="0" err="1"/>
              <a:t>eff</a:t>
            </a:r>
            <a:endParaRPr lang="fr-FR" sz="2400" b="1" dirty="0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5254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FF0000"/>
                </a:solidFill>
              </a:rPr>
              <a:t>Dans les suspensions</a:t>
            </a:r>
            <a:r>
              <a:rPr lang="fr-FR" dirty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 </a:t>
            </a:r>
            <a:r>
              <a:rPr lang="fr-FR" b="1" dirty="0"/>
              <a:t>V</a:t>
            </a:r>
            <a:r>
              <a:rPr lang="fr-FR" dirty="0"/>
              <a:t> dépend de la concentration en  particules, </a:t>
            </a:r>
            <a:r>
              <a:rPr lang="fr-FR" sz="2400" b="1" dirty="0">
                <a:latin typeface="Symbol" pitchFamily="18" charset="2"/>
              </a:rPr>
              <a:t>f</a:t>
            </a:r>
            <a:endParaRPr lang="fr-FR" dirty="0"/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FF0000"/>
                </a:solidFill>
              </a:rPr>
              <a:t>Dans les poreux saturés</a:t>
            </a:r>
            <a:r>
              <a:rPr lang="fr-FR" dirty="0"/>
              <a:t> d’un mélange de fluides, </a:t>
            </a:r>
          </a:p>
          <a:p>
            <a:pPr eaLnBrk="1" hangingPunct="1">
              <a:spcBef>
                <a:spcPct val="0"/>
              </a:spcBef>
            </a:pPr>
            <a:r>
              <a:rPr lang="fr-FR" b="1" dirty="0"/>
              <a:t>V</a:t>
            </a:r>
            <a:r>
              <a:rPr lang="fr-FR" dirty="0"/>
              <a:t> dépend de la concentration du mélange, </a:t>
            </a:r>
            <a:r>
              <a:rPr lang="fr-FR" b="1" dirty="0"/>
              <a:t>C</a:t>
            </a:r>
            <a:r>
              <a:rPr lang="fr-FR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fr-FR" sz="2400" b="1" dirty="0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13636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000" b="1"/>
              <a:t> f ≈ 1 MHz</a:t>
            </a:r>
          </a:p>
          <a:p>
            <a:pPr eaLnBrk="1" hangingPunct="1">
              <a:spcBef>
                <a:spcPct val="0"/>
              </a:spcBef>
            </a:pPr>
            <a:endParaRPr lang="fr-FR" sz="2000" b="1"/>
          </a:p>
          <a:p>
            <a:pPr eaLnBrk="1" hangingPunct="1">
              <a:spcBef>
                <a:spcPct val="0"/>
              </a:spcBef>
            </a:pPr>
            <a:r>
              <a:rPr lang="fr-FR" sz="2000" b="1"/>
              <a:t> </a:t>
            </a:r>
            <a:r>
              <a:rPr lang="fr-FR" sz="2000" b="1">
                <a:latin typeface="Symbol" pitchFamily="18" charset="2"/>
              </a:rPr>
              <a:t>l</a:t>
            </a:r>
            <a:r>
              <a:rPr lang="fr-FR" sz="2000" b="1"/>
              <a:t> ≈ 1mm</a:t>
            </a:r>
            <a:endParaRPr lang="fr-FR" sz="2400" b="1"/>
          </a:p>
        </p:txBody>
      </p:sp>
      <p:grpSp>
        <p:nvGrpSpPr>
          <p:cNvPr id="72" name="Groupe 71"/>
          <p:cNvGrpSpPr/>
          <p:nvPr/>
        </p:nvGrpSpPr>
        <p:grpSpPr>
          <a:xfrm>
            <a:off x="3855845" y="1519985"/>
            <a:ext cx="4505782" cy="2697658"/>
            <a:chOff x="1339433" y="1751311"/>
            <a:chExt cx="4024655" cy="2697658"/>
          </a:xfrm>
        </p:grpSpPr>
        <p:cxnSp>
          <p:nvCxnSpPr>
            <p:cNvPr id="73" name="Connecteur droit avec flèche 72"/>
            <p:cNvCxnSpPr/>
            <p:nvPr/>
          </p:nvCxnSpPr>
          <p:spPr>
            <a:xfrm flipV="1">
              <a:off x="3353421" y="3489287"/>
              <a:ext cx="1050391" cy="68872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e 73"/>
            <p:cNvGrpSpPr/>
            <p:nvPr/>
          </p:nvGrpSpPr>
          <p:grpSpPr>
            <a:xfrm>
              <a:off x="1339433" y="1751311"/>
              <a:ext cx="4024655" cy="2697658"/>
              <a:chOff x="1339433" y="1751311"/>
              <a:chExt cx="4024655" cy="2697658"/>
            </a:xfrm>
          </p:grpSpPr>
          <p:grpSp>
            <p:nvGrpSpPr>
              <p:cNvPr id="75" name="Groupe 74"/>
              <p:cNvGrpSpPr/>
              <p:nvPr/>
            </p:nvGrpSpPr>
            <p:grpSpPr>
              <a:xfrm>
                <a:off x="1339433" y="1751311"/>
                <a:ext cx="4024655" cy="2379893"/>
                <a:chOff x="1329537" y="1711841"/>
                <a:chExt cx="6191785" cy="3661375"/>
              </a:xfrm>
            </p:grpSpPr>
            <p:grpSp>
              <p:nvGrpSpPr>
                <p:cNvPr id="81" name="Groupe 80"/>
                <p:cNvGrpSpPr/>
                <p:nvPr/>
              </p:nvGrpSpPr>
              <p:grpSpPr>
                <a:xfrm>
                  <a:off x="5789750" y="2944356"/>
                  <a:ext cx="1084822" cy="1420748"/>
                  <a:chOff x="5789750" y="2944356"/>
                  <a:chExt cx="1084822" cy="1420748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 flipH="1">
                    <a:off x="5789750" y="4221088"/>
                    <a:ext cx="576064" cy="144016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2" name="Forme libre 101"/>
                  <p:cNvSpPr/>
                  <p:nvPr/>
                </p:nvSpPr>
                <p:spPr>
                  <a:xfrm flipH="1">
                    <a:off x="5940152" y="2944356"/>
                    <a:ext cx="934420" cy="1348740"/>
                  </a:xfrm>
                  <a:custGeom>
                    <a:avLst/>
                    <a:gdLst>
                      <a:gd name="connsiteX0" fmla="*/ 1191217 w 1220784"/>
                      <a:gd name="connsiteY0" fmla="*/ 0 h 1348740"/>
                      <a:gd name="connsiteX1" fmla="*/ 1092157 w 1220784"/>
                      <a:gd name="connsiteY1" fmla="*/ 289560 h 1348740"/>
                      <a:gd name="connsiteX2" fmla="*/ 170137 w 1220784"/>
                      <a:gd name="connsiteY2" fmla="*/ 541020 h 1348740"/>
                      <a:gd name="connsiteX3" fmla="*/ 55837 w 1220784"/>
                      <a:gd name="connsiteY3" fmla="*/ 990600 h 1348740"/>
                      <a:gd name="connsiteX4" fmla="*/ 802597 w 1220784"/>
                      <a:gd name="connsiteY4" fmla="*/ 1348740 h 1348740"/>
                      <a:gd name="connsiteX0" fmla="*/ 1191217 w 1220784"/>
                      <a:gd name="connsiteY0" fmla="*/ 0 h 1348740"/>
                      <a:gd name="connsiteX1" fmla="*/ 1092157 w 1220784"/>
                      <a:gd name="connsiteY1" fmla="*/ 289560 h 1348740"/>
                      <a:gd name="connsiteX2" fmla="*/ 170137 w 1220784"/>
                      <a:gd name="connsiteY2" fmla="*/ 541020 h 1348740"/>
                      <a:gd name="connsiteX3" fmla="*/ 55837 w 1220784"/>
                      <a:gd name="connsiteY3" fmla="*/ 1112520 h 1348740"/>
                      <a:gd name="connsiteX4" fmla="*/ 802597 w 1220784"/>
                      <a:gd name="connsiteY4" fmla="*/ 1348740 h 1348740"/>
                      <a:gd name="connsiteX0" fmla="*/ 1204723 w 1234290"/>
                      <a:gd name="connsiteY0" fmla="*/ 0 h 1348740"/>
                      <a:gd name="connsiteX1" fmla="*/ 1105663 w 1234290"/>
                      <a:gd name="connsiteY1" fmla="*/ 289560 h 1348740"/>
                      <a:gd name="connsiteX2" fmla="*/ 183643 w 1234290"/>
                      <a:gd name="connsiteY2" fmla="*/ 541020 h 1348740"/>
                      <a:gd name="connsiteX3" fmla="*/ 69343 w 1234290"/>
                      <a:gd name="connsiteY3" fmla="*/ 1112520 h 1348740"/>
                      <a:gd name="connsiteX4" fmla="*/ 816103 w 1234290"/>
                      <a:gd name="connsiteY4" fmla="*/ 1348740 h 1348740"/>
                      <a:gd name="connsiteX0" fmla="*/ 1077031 w 1106598"/>
                      <a:gd name="connsiteY0" fmla="*/ 0 h 1348740"/>
                      <a:gd name="connsiteX1" fmla="*/ 977971 w 1106598"/>
                      <a:gd name="connsiteY1" fmla="*/ 289560 h 1348740"/>
                      <a:gd name="connsiteX2" fmla="*/ 55951 w 1106598"/>
                      <a:gd name="connsiteY2" fmla="*/ 541020 h 1348740"/>
                      <a:gd name="connsiteX3" fmla="*/ 185491 w 1106598"/>
                      <a:gd name="connsiteY3" fmla="*/ 1295400 h 1348740"/>
                      <a:gd name="connsiteX4" fmla="*/ 688411 w 1106598"/>
                      <a:gd name="connsiteY4" fmla="*/ 1348740 h 1348740"/>
                      <a:gd name="connsiteX0" fmla="*/ 1094066 w 1123633"/>
                      <a:gd name="connsiteY0" fmla="*/ 0 h 1348740"/>
                      <a:gd name="connsiteX1" fmla="*/ 995006 w 1123633"/>
                      <a:gd name="connsiteY1" fmla="*/ 289560 h 1348740"/>
                      <a:gd name="connsiteX2" fmla="*/ 72986 w 1123633"/>
                      <a:gd name="connsiteY2" fmla="*/ 541020 h 1348740"/>
                      <a:gd name="connsiteX3" fmla="*/ 202526 w 1123633"/>
                      <a:gd name="connsiteY3" fmla="*/ 1295400 h 1348740"/>
                      <a:gd name="connsiteX4" fmla="*/ 705446 w 1123633"/>
                      <a:gd name="connsiteY4" fmla="*/ 1348740 h 1348740"/>
                      <a:gd name="connsiteX0" fmla="*/ 1102401 w 1131968"/>
                      <a:gd name="connsiteY0" fmla="*/ 0 h 1348740"/>
                      <a:gd name="connsiteX1" fmla="*/ 1003341 w 1131968"/>
                      <a:gd name="connsiteY1" fmla="*/ 289560 h 1348740"/>
                      <a:gd name="connsiteX2" fmla="*/ 81321 w 1131968"/>
                      <a:gd name="connsiteY2" fmla="*/ 541020 h 1348740"/>
                      <a:gd name="connsiteX3" fmla="*/ 210861 w 1131968"/>
                      <a:gd name="connsiteY3" fmla="*/ 1295400 h 1348740"/>
                      <a:gd name="connsiteX4" fmla="*/ 713781 w 1131968"/>
                      <a:gd name="connsiteY4" fmla="*/ 1348740 h 1348740"/>
                      <a:gd name="connsiteX0" fmla="*/ 947361 w 968904"/>
                      <a:gd name="connsiteY0" fmla="*/ 0 h 1348740"/>
                      <a:gd name="connsiteX1" fmla="*/ 848301 w 968904"/>
                      <a:gd name="connsiteY1" fmla="*/ 289560 h 1348740"/>
                      <a:gd name="connsiteX2" fmla="*/ 101541 w 968904"/>
                      <a:gd name="connsiteY2" fmla="*/ 609600 h 1348740"/>
                      <a:gd name="connsiteX3" fmla="*/ 55821 w 968904"/>
                      <a:gd name="connsiteY3" fmla="*/ 1295400 h 1348740"/>
                      <a:gd name="connsiteX4" fmla="*/ 558741 w 968904"/>
                      <a:gd name="connsiteY4" fmla="*/ 1348740 h 1348740"/>
                      <a:gd name="connsiteX0" fmla="*/ 915110 w 936653"/>
                      <a:gd name="connsiteY0" fmla="*/ 0 h 1348740"/>
                      <a:gd name="connsiteX1" fmla="*/ 816050 w 936653"/>
                      <a:gd name="connsiteY1" fmla="*/ 289560 h 1348740"/>
                      <a:gd name="connsiteX2" fmla="*/ 69290 w 936653"/>
                      <a:gd name="connsiteY2" fmla="*/ 609600 h 1348740"/>
                      <a:gd name="connsiteX3" fmla="*/ 84530 w 936653"/>
                      <a:gd name="connsiteY3" fmla="*/ 1158240 h 1348740"/>
                      <a:gd name="connsiteX4" fmla="*/ 526490 w 936653"/>
                      <a:gd name="connsiteY4" fmla="*/ 1348740 h 1348740"/>
                      <a:gd name="connsiteX0" fmla="*/ 912877 w 934420"/>
                      <a:gd name="connsiteY0" fmla="*/ 0 h 1348740"/>
                      <a:gd name="connsiteX1" fmla="*/ 813817 w 934420"/>
                      <a:gd name="connsiteY1" fmla="*/ 289560 h 1348740"/>
                      <a:gd name="connsiteX2" fmla="*/ 67057 w 934420"/>
                      <a:gd name="connsiteY2" fmla="*/ 609600 h 1348740"/>
                      <a:gd name="connsiteX3" fmla="*/ 82297 w 934420"/>
                      <a:gd name="connsiteY3" fmla="*/ 1158240 h 1348740"/>
                      <a:gd name="connsiteX4" fmla="*/ 524257 w 934420"/>
                      <a:gd name="connsiteY4" fmla="*/ 1348740 h 1348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4420" h="1348740">
                        <a:moveTo>
                          <a:pt x="912877" y="0"/>
                        </a:moveTo>
                        <a:cubicBezTo>
                          <a:pt x="948437" y="99695"/>
                          <a:pt x="954787" y="187960"/>
                          <a:pt x="813817" y="289560"/>
                        </a:cubicBezTo>
                        <a:cubicBezTo>
                          <a:pt x="672847" y="391160"/>
                          <a:pt x="188977" y="464820"/>
                          <a:pt x="67057" y="609600"/>
                        </a:cubicBezTo>
                        <a:cubicBezTo>
                          <a:pt x="-54863" y="754380"/>
                          <a:pt x="13717" y="1012190"/>
                          <a:pt x="82297" y="1158240"/>
                        </a:cubicBezTo>
                        <a:cubicBezTo>
                          <a:pt x="150877" y="1304290"/>
                          <a:pt x="203582" y="1236980"/>
                          <a:pt x="524257" y="1348740"/>
                        </a:cubicBezTo>
                      </a:path>
                    </a:pathLst>
                  </a:custGeom>
                  <a:no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</p:grpSp>
            <p:grpSp>
              <p:nvGrpSpPr>
                <p:cNvPr id="82" name="Groupe 81"/>
                <p:cNvGrpSpPr/>
                <p:nvPr/>
              </p:nvGrpSpPr>
              <p:grpSpPr>
                <a:xfrm>
                  <a:off x="1329537" y="1711841"/>
                  <a:ext cx="6191785" cy="3661375"/>
                  <a:chOff x="1329537" y="1711841"/>
                  <a:chExt cx="6191785" cy="3661375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2843808" y="3501008"/>
                    <a:ext cx="360040" cy="187220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5220072" y="3501008"/>
                    <a:ext cx="360040" cy="187220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3203848" y="3717032"/>
                    <a:ext cx="2016224" cy="144016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grpSp>
                <p:nvGrpSpPr>
                  <p:cNvPr id="86" name="Groupe 85"/>
                  <p:cNvGrpSpPr/>
                  <p:nvPr/>
                </p:nvGrpSpPr>
                <p:grpSpPr>
                  <a:xfrm>
                    <a:off x="1525523" y="2941320"/>
                    <a:ext cx="1102261" cy="1423784"/>
                    <a:chOff x="1525523" y="2941320"/>
                    <a:chExt cx="1102261" cy="1423784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2051720" y="4221088"/>
                      <a:ext cx="576064" cy="144016"/>
                    </a:xfrm>
                    <a:prstGeom prst="rect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2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0" name="Forme libre 99"/>
                    <p:cNvSpPr/>
                    <p:nvPr/>
                  </p:nvSpPr>
                  <p:spPr>
                    <a:xfrm>
                      <a:off x="1525523" y="2941320"/>
                      <a:ext cx="934420" cy="1348740"/>
                    </a:xfrm>
                    <a:custGeom>
                      <a:avLst/>
                      <a:gdLst>
                        <a:gd name="connsiteX0" fmla="*/ 1191217 w 1220784"/>
                        <a:gd name="connsiteY0" fmla="*/ 0 h 1348740"/>
                        <a:gd name="connsiteX1" fmla="*/ 1092157 w 1220784"/>
                        <a:gd name="connsiteY1" fmla="*/ 289560 h 1348740"/>
                        <a:gd name="connsiteX2" fmla="*/ 170137 w 1220784"/>
                        <a:gd name="connsiteY2" fmla="*/ 541020 h 1348740"/>
                        <a:gd name="connsiteX3" fmla="*/ 55837 w 1220784"/>
                        <a:gd name="connsiteY3" fmla="*/ 990600 h 1348740"/>
                        <a:gd name="connsiteX4" fmla="*/ 802597 w 1220784"/>
                        <a:gd name="connsiteY4" fmla="*/ 1348740 h 1348740"/>
                        <a:gd name="connsiteX0" fmla="*/ 1191217 w 1220784"/>
                        <a:gd name="connsiteY0" fmla="*/ 0 h 1348740"/>
                        <a:gd name="connsiteX1" fmla="*/ 1092157 w 1220784"/>
                        <a:gd name="connsiteY1" fmla="*/ 289560 h 1348740"/>
                        <a:gd name="connsiteX2" fmla="*/ 170137 w 1220784"/>
                        <a:gd name="connsiteY2" fmla="*/ 541020 h 1348740"/>
                        <a:gd name="connsiteX3" fmla="*/ 55837 w 1220784"/>
                        <a:gd name="connsiteY3" fmla="*/ 1112520 h 1348740"/>
                        <a:gd name="connsiteX4" fmla="*/ 802597 w 1220784"/>
                        <a:gd name="connsiteY4" fmla="*/ 1348740 h 1348740"/>
                        <a:gd name="connsiteX0" fmla="*/ 1204723 w 1234290"/>
                        <a:gd name="connsiteY0" fmla="*/ 0 h 1348740"/>
                        <a:gd name="connsiteX1" fmla="*/ 1105663 w 1234290"/>
                        <a:gd name="connsiteY1" fmla="*/ 289560 h 1348740"/>
                        <a:gd name="connsiteX2" fmla="*/ 183643 w 1234290"/>
                        <a:gd name="connsiteY2" fmla="*/ 541020 h 1348740"/>
                        <a:gd name="connsiteX3" fmla="*/ 69343 w 1234290"/>
                        <a:gd name="connsiteY3" fmla="*/ 1112520 h 1348740"/>
                        <a:gd name="connsiteX4" fmla="*/ 816103 w 1234290"/>
                        <a:gd name="connsiteY4" fmla="*/ 1348740 h 1348740"/>
                        <a:gd name="connsiteX0" fmla="*/ 1077031 w 1106598"/>
                        <a:gd name="connsiteY0" fmla="*/ 0 h 1348740"/>
                        <a:gd name="connsiteX1" fmla="*/ 977971 w 1106598"/>
                        <a:gd name="connsiteY1" fmla="*/ 289560 h 1348740"/>
                        <a:gd name="connsiteX2" fmla="*/ 55951 w 1106598"/>
                        <a:gd name="connsiteY2" fmla="*/ 541020 h 1348740"/>
                        <a:gd name="connsiteX3" fmla="*/ 185491 w 1106598"/>
                        <a:gd name="connsiteY3" fmla="*/ 1295400 h 1348740"/>
                        <a:gd name="connsiteX4" fmla="*/ 688411 w 1106598"/>
                        <a:gd name="connsiteY4" fmla="*/ 1348740 h 1348740"/>
                        <a:gd name="connsiteX0" fmla="*/ 1094066 w 1123633"/>
                        <a:gd name="connsiteY0" fmla="*/ 0 h 1348740"/>
                        <a:gd name="connsiteX1" fmla="*/ 995006 w 1123633"/>
                        <a:gd name="connsiteY1" fmla="*/ 289560 h 1348740"/>
                        <a:gd name="connsiteX2" fmla="*/ 72986 w 1123633"/>
                        <a:gd name="connsiteY2" fmla="*/ 541020 h 1348740"/>
                        <a:gd name="connsiteX3" fmla="*/ 202526 w 1123633"/>
                        <a:gd name="connsiteY3" fmla="*/ 1295400 h 1348740"/>
                        <a:gd name="connsiteX4" fmla="*/ 705446 w 1123633"/>
                        <a:gd name="connsiteY4" fmla="*/ 1348740 h 1348740"/>
                        <a:gd name="connsiteX0" fmla="*/ 1102401 w 1131968"/>
                        <a:gd name="connsiteY0" fmla="*/ 0 h 1348740"/>
                        <a:gd name="connsiteX1" fmla="*/ 1003341 w 1131968"/>
                        <a:gd name="connsiteY1" fmla="*/ 289560 h 1348740"/>
                        <a:gd name="connsiteX2" fmla="*/ 81321 w 1131968"/>
                        <a:gd name="connsiteY2" fmla="*/ 541020 h 1348740"/>
                        <a:gd name="connsiteX3" fmla="*/ 210861 w 1131968"/>
                        <a:gd name="connsiteY3" fmla="*/ 1295400 h 1348740"/>
                        <a:gd name="connsiteX4" fmla="*/ 713781 w 1131968"/>
                        <a:gd name="connsiteY4" fmla="*/ 1348740 h 1348740"/>
                        <a:gd name="connsiteX0" fmla="*/ 947361 w 968904"/>
                        <a:gd name="connsiteY0" fmla="*/ 0 h 1348740"/>
                        <a:gd name="connsiteX1" fmla="*/ 848301 w 968904"/>
                        <a:gd name="connsiteY1" fmla="*/ 289560 h 1348740"/>
                        <a:gd name="connsiteX2" fmla="*/ 101541 w 968904"/>
                        <a:gd name="connsiteY2" fmla="*/ 609600 h 1348740"/>
                        <a:gd name="connsiteX3" fmla="*/ 55821 w 968904"/>
                        <a:gd name="connsiteY3" fmla="*/ 1295400 h 1348740"/>
                        <a:gd name="connsiteX4" fmla="*/ 558741 w 968904"/>
                        <a:gd name="connsiteY4" fmla="*/ 1348740 h 1348740"/>
                        <a:gd name="connsiteX0" fmla="*/ 915110 w 936653"/>
                        <a:gd name="connsiteY0" fmla="*/ 0 h 1348740"/>
                        <a:gd name="connsiteX1" fmla="*/ 816050 w 936653"/>
                        <a:gd name="connsiteY1" fmla="*/ 289560 h 1348740"/>
                        <a:gd name="connsiteX2" fmla="*/ 69290 w 936653"/>
                        <a:gd name="connsiteY2" fmla="*/ 609600 h 1348740"/>
                        <a:gd name="connsiteX3" fmla="*/ 84530 w 936653"/>
                        <a:gd name="connsiteY3" fmla="*/ 1158240 h 1348740"/>
                        <a:gd name="connsiteX4" fmla="*/ 526490 w 936653"/>
                        <a:gd name="connsiteY4" fmla="*/ 1348740 h 1348740"/>
                        <a:gd name="connsiteX0" fmla="*/ 912877 w 934420"/>
                        <a:gd name="connsiteY0" fmla="*/ 0 h 1348740"/>
                        <a:gd name="connsiteX1" fmla="*/ 813817 w 934420"/>
                        <a:gd name="connsiteY1" fmla="*/ 289560 h 1348740"/>
                        <a:gd name="connsiteX2" fmla="*/ 67057 w 934420"/>
                        <a:gd name="connsiteY2" fmla="*/ 609600 h 1348740"/>
                        <a:gd name="connsiteX3" fmla="*/ 82297 w 934420"/>
                        <a:gd name="connsiteY3" fmla="*/ 1158240 h 1348740"/>
                        <a:gd name="connsiteX4" fmla="*/ 524257 w 934420"/>
                        <a:gd name="connsiteY4" fmla="*/ 1348740 h 1348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4420" h="1348740">
                          <a:moveTo>
                            <a:pt x="912877" y="0"/>
                          </a:moveTo>
                          <a:cubicBezTo>
                            <a:pt x="948437" y="99695"/>
                            <a:pt x="954787" y="187960"/>
                            <a:pt x="813817" y="289560"/>
                          </a:cubicBezTo>
                          <a:cubicBezTo>
                            <a:pt x="672847" y="391160"/>
                            <a:pt x="188977" y="464820"/>
                            <a:pt x="67057" y="609600"/>
                          </a:cubicBezTo>
                          <a:cubicBezTo>
                            <a:pt x="-54863" y="754380"/>
                            <a:pt x="13717" y="1012190"/>
                            <a:pt x="82297" y="1158240"/>
                          </a:cubicBezTo>
                          <a:cubicBezTo>
                            <a:pt x="150877" y="1304290"/>
                            <a:pt x="203582" y="1236980"/>
                            <a:pt x="524257" y="134874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200"/>
                    </a:p>
                  </p:txBody>
                </p:sp>
              </p:grpSp>
              <p:cxnSp>
                <p:nvCxnSpPr>
                  <p:cNvPr id="87" name="Connecteur droit avec flèche 86"/>
                  <p:cNvCxnSpPr/>
                  <p:nvPr/>
                </p:nvCxnSpPr>
                <p:spPr>
                  <a:xfrm flipV="1">
                    <a:off x="2411760" y="2780928"/>
                    <a:ext cx="4392488" cy="276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necteur droit avec flèche 87"/>
                  <p:cNvCxnSpPr/>
                  <p:nvPr/>
                </p:nvCxnSpPr>
                <p:spPr>
                  <a:xfrm flipV="1">
                    <a:off x="2455027" y="1988840"/>
                    <a:ext cx="0" cy="87248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Forme libre 88"/>
                  <p:cNvSpPr/>
                  <p:nvPr/>
                </p:nvSpPr>
                <p:spPr>
                  <a:xfrm>
                    <a:off x="2459943" y="1916832"/>
                    <a:ext cx="130118" cy="1701893"/>
                  </a:xfrm>
                  <a:custGeom>
                    <a:avLst/>
                    <a:gdLst>
                      <a:gd name="connsiteX0" fmla="*/ 0 w 396240"/>
                      <a:gd name="connsiteY0" fmla="*/ 219903 h 444583"/>
                      <a:gd name="connsiteX1" fmla="*/ 129540 w 396240"/>
                      <a:gd name="connsiteY1" fmla="*/ 6543 h 444583"/>
                      <a:gd name="connsiteX2" fmla="*/ 236220 w 396240"/>
                      <a:gd name="connsiteY2" fmla="*/ 440883 h 444583"/>
                      <a:gd name="connsiteX3" fmla="*/ 396240 w 396240"/>
                      <a:gd name="connsiteY3" fmla="*/ 227523 h 444583"/>
                      <a:gd name="connsiteX4" fmla="*/ 396240 w 396240"/>
                      <a:gd name="connsiteY4" fmla="*/ 227523 h 44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40" h="444583">
                        <a:moveTo>
                          <a:pt x="0" y="219903"/>
                        </a:moveTo>
                        <a:cubicBezTo>
                          <a:pt x="45085" y="94808"/>
                          <a:pt x="90170" y="-30287"/>
                          <a:pt x="129540" y="6543"/>
                        </a:cubicBezTo>
                        <a:cubicBezTo>
                          <a:pt x="168910" y="43373"/>
                          <a:pt x="191770" y="404053"/>
                          <a:pt x="236220" y="440883"/>
                        </a:cubicBezTo>
                        <a:cubicBezTo>
                          <a:pt x="280670" y="477713"/>
                          <a:pt x="396240" y="227523"/>
                          <a:pt x="396240" y="227523"/>
                        </a:cubicBezTo>
                        <a:lnTo>
                          <a:pt x="396240" y="227523"/>
                        </a:ln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90" name="Forme libre 89"/>
                  <p:cNvSpPr/>
                  <p:nvPr/>
                </p:nvSpPr>
                <p:spPr>
                  <a:xfrm>
                    <a:off x="5923477" y="2445837"/>
                    <a:ext cx="308610" cy="643881"/>
                  </a:xfrm>
                  <a:custGeom>
                    <a:avLst/>
                    <a:gdLst>
                      <a:gd name="connsiteX0" fmla="*/ 0 w 617220"/>
                      <a:gd name="connsiteY0" fmla="*/ 642495 h 1230768"/>
                      <a:gd name="connsiteX1" fmla="*/ 60960 w 617220"/>
                      <a:gd name="connsiteY1" fmla="*/ 391035 h 1230768"/>
                      <a:gd name="connsiteX2" fmla="*/ 137160 w 617220"/>
                      <a:gd name="connsiteY2" fmla="*/ 901575 h 1230768"/>
                      <a:gd name="connsiteX3" fmla="*/ 274320 w 617220"/>
                      <a:gd name="connsiteY3" fmla="*/ 2415 h 1230768"/>
                      <a:gd name="connsiteX4" fmla="*/ 327660 w 617220"/>
                      <a:gd name="connsiteY4" fmla="*/ 1229235 h 1230768"/>
                      <a:gd name="connsiteX5" fmla="*/ 441960 w 617220"/>
                      <a:gd name="connsiteY5" fmla="*/ 269115 h 1230768"/>
                      <a:gd name="connsiteX6" fmla="*/ 518160 w 617220"/>
                      <a:gd name="connsiteY6" fmla="*/ 817755 h 1230768"/>
                      <a:gd name="connsiteX7" fmla="*/ 617220 w 617220"/>
                      <a:gd name="connsiteY7" fmla="*/ 657735 h 1230768"/>
                      <a:gd name="connsiteX8" fmla="*/ 617220 w 617220"/>
                      <a:gd name="connsiteY8" fmla="*/ 657735 h 1230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7220" h="1230768">
                        <a:moveTo>
                          <a:pt x="0" y="642495"/>
                        </a:moveTo>
                        <a:cubicBezTo>
                          <a:pt x="19050" y="495175"/>
                          <a:pt x="38100" y="347855"/>
                          <a:pt x="60960" y="391035"/>
                        </a:cubicBezTo>
                        <a:cubicBezTo>
                          <a:pt x="83820" y="434215"/>
                          <a:pt x="101600" y="966345"/>
                          <a:pt x="137160" y="901575"/>
                        </a:cubicBezTo>
                        <a:cubicBezTo>
                          <a:pt x="172720" y="836805"/>
                          <a:pt x="242570" y="-52195"/>
                          <a:pt x="274320" y="2415"/>
                        </a:cubicBezTo>
                        <a:cubicBezTo>
                          <a:pt x="306070" y="57025"/>
                          <a:pt x="299720" y="1184785"/>
                          <a:pt x="327660" y="1229235"/>
                        </a:cubicBezTo>
                        <a:cubicBezTo>
                          <a:pt x="355600" y="1273685"/>
                          <a:pt x="410210" y="337695"/>
                          <a:pt x="441960" y="269115"/>
                        </a:cubicBezTo>
                        <a:cubicBezTo>
                          <a:pt x="473710" y="200535"/>
                          <a:pt x="488950" y="752985"/>
                          <a:pt x="518160" y="817755"/>
                        </a:cubicBezTo>
                        <a:cubicBezTo>
                          <a:pt x="547370" y="882525"/>
                          <a:pt x="617220" y="657735"/>
                          <a:pt x="617220" y="657735"/>
                        </a:cubicBezTo>
                        <a:lnTo>
                          <a:pt x="617220" y="657735"/>
                        </a:ln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91" name="ZoneTexte 90"/>
                  <p:cNvSpPr txBox="1"/>
                  <p:nvPr/>
                </p:nvSpPr>
                <p:spPr>
                  <a:xfrm>
                    <a:off x="1329537" y="3615689"/>
                    <a:ext cx="1125491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Emission</a:t>
                    </a:r>
                    <a:endParaRPr lang="fr-FR" sz="1200" dirty="0"/>
                  </a:p>
                </p:txBody>
              </p:sp>
              <p:sp>
                <p:nvSpPr>
                  <p:cNvPr id="92" name="ZoneTexte 91"/>
                  <p:cNvSpPr txBox="1"/>
                  <p:nvPr/>
                </p:nvSpPr>
                <p:spPr>
                  <a:xfrm>
                    <a:off x="6239957" y="3618726"/>
                    <a:ext cx="1281365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Réception</a:t>
                    </a:r>
                    <a:endParaRPr lang="fr-FR" sz="12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3" name="ZoneTexte 92"/>
                      <p:cNvSpPr txBox="1"/>
                      <p:nvPr/>
                    </p:nvSpPr>
                    <p:spPr>
                      <a:xfrm>
                        <a:off x="2700750" y="2044932"/>
                        <a:ext cx="3208696" cy="4261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 smtClean="0"/>
                          <a:t>Mesure: Temps de vol </a:t>
                        </a:r>
                        <a14:m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 20µ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oMath>
                        </a14:m>
                        <a:r>
                          <a:rPr lang="fr-FR" sz="1200" dirty="0" smtClean="0"/>
                          <a:t> </a:t>
                        </a:r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93" name="ZoneTexte 9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00750" y="2044932"/>
                        <a:ext cx="3208696" cy="426152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b="-10204"/>
                        </a:stretch>
                      </a:blipFill>
                      <a:ln w="25400">
                        <a:solidFill>
                          <a:srgbClr val="FF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4" name="ZoneTexte 93"/>
                  <p:cNvSpPr txBox="1"/>
                  <p:nvPr/>
                </p:nvSpPr>
                <p:spPr>
                  <a:xfrm>
                    <a:off x="6750179" y="2720386"/>
                    <a:ext cx="2279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ZoneTexte 94"/>
                  <p:cNvSpPr txBox="1"/>
                  <p:nvPr/>
                </p:nvSpPr>
                <p:spPr>
                  <a:xfrm>
                    <a:off x="2455028" y="1711841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U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6" name="Connecteur droit avec flèche 95"/>
                  <p:cNvCxnSpPr>
                    <a:endCxn id="90" idx="1"/>
                  </p:cNvCxnSpPr>
                  <p:nvPr/>
                </p:nvCxnSpPr>
                <p:spPr>
                  <a:xfrm>
                    <a:off x="2525002" y="2636912"/>
                    <a:ext cx="3428955" cy="13496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ZoneTexte 96"/>
                  <p:cNvSpPr txBox="1"/>
                  <p:nvPr/>
                </p:nvSpPr>
                <p:spPr>
                  <a:xfrm>
                    <a:off x="3290167" y="4509120"/>
                    <a:ext cx="1864693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Milieux dispersé</a:t>
                    </a:r>
                    <a:endParaRPr lang="fr-FR" sz="1200" dirty="0"/>
                  </a:p>
                </p:txBody>
              </p:sp>
              <p:sp>
                <p:nvSpPr>
                  <p:cNvPr id="98" name="Flèche droite rayée 97"/>
                  <p:cNvSpPr/>
                  <p:nvPr/>
                </p:nvSpPr>
                <p:spPr>
                  <a:xfrm>
                    <a:off x="2771800" y="4221088"/>
                    <a:ext cx="2952328" cy="144016"/>
                  </a:xfrm>
                  <a:prstGeom prst="stripedRightArrow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08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</p:grpSp>
          </p:grpSp>
          <p:grpSp>
            <p:nvGrpSpPr>
              <p:cNvPr id="76" name="Groupe 75"/>
              <p:cNvGrpSpPr/>
              <p:nvPr/>
            </p:nvGrpSpPr>
            <p:grpSpPr>
              <a:xfrm>
                <a:off x="2557733" y="2717935"/>
                <a:ext cx="1310544" cy="276999"/>
                <a:chOff x="3203848" y="5188550"/>
                <a:chExt cx="2016224" cy="426152"/>
              </a:xfrm>
            </p:grpSpPr>
            <p:cxnSp>
              <p:nvCxnSpPr>
                <p:cNvPr id="79" name="Connecteur droit avec flèche 78"/>
                <p:cNvCxnSpPr/>
                <p:nvPr/>
              </p:nvCxnSpPr>
              <p:spPr>
                <a:xfrm>
                  <a:off x="3203848" y="5557882"/>
                  <a:ext cx="201622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ZoneTexte 79"/>
                    <p:cNvSpPr txBox="1"/>
                    <p:nvPr/>
                  </p:nvSpPr>
                  <p:spPr>
                    <a:xfrm>
                      <a:off x="3770689" y="5188550"/>
                      <a:ext cx="837315" cy="4261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oMath>
                        </m:oMathPara>
                      </a14:m>
                      <a:endParaRPr lang="fr-FR" sz="1200" dirty="0"/>
                    </a:p>
                  </p:txBody>
                </p:sp>
              </mc:Choice>
              <mc:Fallback xmlns="">
                <p:sp>
                  <p:nvSpPr>
                    <p:cNvPr id="80" name="ZoneTexte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70689" y="5188550"/>
                      <a:ext cx="837315" cy="42615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7" name="Connecteur droit avec flèche 76"/>
              <p:cNvCxnSpPr/>
              <p:nvPr/>
            </p:nvCxnSpPr>
            <p:spPr>
              <a:xfrm flipH="1" flipV="1">
                <a:off x="2006958" y="3491770"/>
                <a:ext cx="1050391" cy="6862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ZoneTexte 77"/>
              <p:cNvSpPr txBox="1"/>
              <p:nvPr/>
            </p:nvSpPr>
            <p:spPr>
              <a:xfrm>
                <a:off x="2725746" y="4171970"/>
                <a:ext cx="1054166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Transducteurs</a:t>
                </a:r>
                <a:endParaRPr lang="fr-FR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76D50B-B724-4FFF-AAE0-99BDB9D36369}" type="slidenum">
              <a:rPr lang="fr-FR"/>
              <a:pPr eaLnBrk="1" hangingPunct="1"/>
              <a:t>27</a:t>
            </a:fld>
            <a:endParaRPr lang="fr-FR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Chaîne d’acquisition</a:t>
            </a:r>
            <a:endParaRPr lang="fr-FR" sz="2000" smtClean="0"/>
          </a:p>
        </p:txBody>
      </p:sp>
      <p:pic>
        <p:nvPicPr>
          <p:cNvPr id="60419" name="Picture 3" descr="mon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410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P617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592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A6AE8D-1E0A-421E-BABE-0F1B3056C39D}" type="slidenum">
              <a:rPr lang="fr-FR"/>
              <a:pPr eaLnBrk="1" hangingPunct="1"/>
              <a:t>28</a:t>
            </a:fld>
            <a:endParaRPr lang="fr-FR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Suivi de zéro</a:t>
            </a:r>
            <a:endParaRPr lang="fr-FR" sz="2000" smtClean="0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4668707" y="1532997"/>
            <a:ext cx="368935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" pitchFamily="18" charset="0"/>
              <a:buChar char="•"/>
            </a:pPr>
            <a:r>
              <a:rPr lang="fr-FR" dirty="0" err="1"/>
              <a:t>Intervalomètre</a:t>
            </a:r>
            <a:r>
              <a:rPr lang="fr-FR" dirty="0"/>
              <a:t> ou oscilloscope: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 mesure du premier zéro montant, 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après un délai de déclenchement .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     Ok à « basse fréquence »  </a:t>
            </a:r>
          </a:p>
          <a:p>
            <a:pPr eaLnBrk="1" hangingPunct="1">
              <a:spcBef>
                <a:spcPct val="0"/>
              </a:spcBef>
            </a:pPr>
            <a:r>
              <a:rPr lang="fr-FR" dirty="0"/>
              <a:t>	(pour </a:t>
            </a:r>
            <a:r>
              <a:rPr lang="fr-FR" dirty="0">
                <a:sym typeface="Symbol" pitchFamily="18" charset="2"/>
              </a:rPr>
              <a:t>t</a:t>
            </a:r>
            <a:r>
              <a:rPr lang="fr-FR" baseline="-25000" dirty="0">
                <a:sym typeface="Symbol" pitchFamily="18" charset="2"/>
              </a:rPr>
              <a:t>v </a:t>
            </a:r>
            <a:r>
              <a:rPr lang="fr-FR" dirty="0">
                <a:sym typeface="Symbol" pitchFamily="18" charset="2"/>
              </a:rPr>
              <a:t>&lt; T )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solidFill>
                  <a:srgbClr val="FF0000"/>
                </a:solidFill>
              </a:rPr>
              <a:t>	 Pb d’interférence aux fronts!</a:t>
            </a:r>
          </a:p>
          <a:p>
            <a:pPr eaLnBrk="1" hangingPunct="1">
              <a:spcBef>
                <a:spcPct val="0"/>
              </a:spcBef>
            </a:pPr>
            <a:endParaRPr lang="fr-FR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/>
              <a:t>Suivi du </a:t>
            </a:r>
            <a:r>
              <a:rPr lang="fr-FR" dirty="0" err="1"/>
              <a:t>n</a:t>
            </a:r>
            <a:r>
              <a:rPr lang="fr-FR" baseline="30000" dirty="0" err="1"/>
              <a:t>ème</a:t>
            </a:r>
            <a:r>
              <a:rPr lang="fr-FR" dirty="0"/>
              <a:t> zéro</a:t>
            </a:r>
          </a:p>
          <a:p>
            <a:pPr eaLnBrk="1" hangingPunct="1">
              <a:spcBef>
                <a:spcPct val="0"/>
              </a:spcBef>
            </a:pPr>
            <a:endParaRPr lang="fr-FR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/>
              <a:t>Oscilloscope en deux temps: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fr-FR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83075" y="1338556"/>
            <a:ext cx="4485632" cy="2913286"/>
            <a:chOff x="1339433" y="1751311"/>
            <a:chExt cx="4024655" cy="2697658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3353421" y="3489287"/>
              <a:ext cx="1050391" cy="68872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1339433" y="1751311"/>
              <a:ext cx="4024655" cy="2697658"/>
              <a:chOff x="1339433" y="1751311"/>
              <a:chExt cx="4024655" cy="2697658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339433" y="1751311"/>
                <a:ext cx="4024655" cy="2379893"/>
                <a:chOff x="1329537" y="1711841"/>
                <a:chExt cx="6191785" cy="3661375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>
                  <a:off x="5789750" y="2944356"/>
                  <a:ext cx="1084822" cy="1420748"/>
                  <a:chOff x="5789750" y="2944356"/>
                  <a:chExt cx="1084822" cy="1420748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 flipH="1">
                    <a:off x="5789750" y="4221088"/>
                    <a:ext cx="576064" cy="144016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Forme libre 37"/>
                  <p:cNvSpPr/>
                  <p:nvPr/>
                </p:nvSpPr>
                <p:spPr>
                  <a:xfrm flipH="1">
                    <a:off x="5940152" y="2944356"/>
                    <a:ext cx="934420" cy="1348740"/>
                  </a:xfrm>
                  <a:custGeom>
                    <a:avLst/>
                    <a:gdLst>
                      <a:gd name="connsiteX0" fmla="*/ 1191217 w 1220784"/>
                      <a:gd name="connsiteY0" fmla="*/ 0 h 1348740"/>
                      <a:gd name="connsiteX1" fmla="*/ 1092157 w 1220784"/>
                      <a:gd name="connsiteY1" fmla="*/ 289560 h 1348740"/>
                      <a:gd name="connsiteX2" fmla="*/ 170137 w 1220784"/>
                      <a:gd name="connsiteY2" fmla="*/ 541020 h 1348740"/>
                      <a:gd name="connsiteX3" fmla="*/ 55837 w 1220784"/>
                      <a:gd name="connsiteY3" fmla="*/ 990600 h 1348740"/>
                      <a:gd name="connsiteX4" fmla="*/ 802597 w 1220784"/>
                      <a:gd name="connsiteY4" fmla="*/ 1348740 h 1348740"/>
                      <a:gd name="connsiteX0" fmla="*/ 1191217 w 1220784"/>
                      <a:gd name="connsiteY0" fmla="*/ 0 h 1348740"/>
                      <a:gd name="connsiteX1" fmla="*/ 1092157 w 1220784"/>
                      <a:gd name="connsiteY1" fmla="*/ 289560 h 1348740"/>
                      <a:gd name="connsiteX2" fmla="*/ 170137 w 1220784"/>
                      <a:gd name="connsiteY2" fmla="*/ 541020 h 1348740"/>
                      <a:gd name="connsiteX3" fmla="*/ 55837 w 1220784"/>
                      <a:gd name="connsiteY3" fmla="*/ 1112520 h 1348740"/>
                      <a:gd name="connsiteX4" fmla="*/ 802597 w 1220784"/>
                      <a:gd name="connsiteY4" fmla="*/ 1348740 h 1348740"/>
                      <a:gd name="connsiteX0" fmla="*/ 1204723 w 1234290"/>
                      <a:gd name="connsiteY0" fmla="*/ 0 h 1348740"/>
                      <a:gd name="connsiteX1" fmla="*/ 1105663 w 1234290"/>
                      <a:gd name="connsiteY1" fmla="*/ 289560 h 1348740"/>
                      <a:gd name="connsiteX2" fmla="*/ 183643 w 1234290"/>
                      <a:gd name="connsiteY2" fmla="*/ 541020 h 1348740"/>
                      <a:gd name="connsiteX3" fmla="*/ 69343 w 1234290"/>
                      <a:gd name="connsiteY3" fmla="*/ 1112520 h 1348740"/>
                      <a:gd name="connsiteX4" fmla="*/ 816103 w 1234290"/>
                      <a:gd name="connsiteY4" fmla="*/ 1348740 h 1348740"/>
                      <a:gd name="connsiteX0" fmla="*/ 1077031 w 1106598"/>
                      <a:gd name="connsiteY0" fmla="*/ 0 h 1348740"/>
                      <a:gd name="connsiteX1" fmla="*/ 977971 w 1106598"/>
                      <a:gd name="connsiteY1" fmla="*/ 289560 h 1348740"/>
                      <a:gd name="connsiteX2" fmla="*/ 55951 w 1106598"/>
                      <a:gd name="connsiteY2" fmla="*/ 541020 h 1348740"/>
                      <a:gd name="connsiteX3" fmla="*/ 185491 w 1106598"/>
                      <a:gd name="connsiteY3" fmla="*/ 1295400 h 1348740"/>
                      <a:gd name="connsiteX4" fmla="*/ 688411 w 1106598"/>
                      <a:gd name="connsiteY4" fmla="*/ 1348740 h 1348740"/>
                      <a:gd name="connsiteX0" fmla="*/ 1094066 w 1123633"/>
                      <a:gd name="connsiteY0" fmla="*/ 0 h 1348740"/>
                      <a:gd name="connsiteX1" fmla="*/ 995006 w 1123633"/>
                      <a:gd name="connsiteY1" fmla="*/ 289560 h 1348740"/>
                      <a:gd name="connsiteX2" fmla="*/ 72986 w 1123633"/>
                      <a:gd name="connsiteY2" fmla="*/ 541020 h 1348740"/>
                      <a:gd name="connsiteX3" fmla="*/ 202526 w 1123633"/>
                      <a:gd name="connsiteY3" fmla="*/ 1295400 h 1348740"/>
                      <a:gd name="connsiteX4" fmla="*/ 705446 w 1123633"/>
                      <a:gd name="connsiteY4" fmla="*/ 1348740 h 1348740"/>
                      <a:gd name="connsiteX0" fmla="*/ 1102401 w 1131968"/>
                      <a:gd name="connsiteY0" fmla="*/ 0 h 1348740"/>
                      <a:gd name="connsiteX1" fmla="*/ 1003341 w 1131968"/>
                      <a:gd name="connsiteY1" fmla="*/ 289560 h 1348740"/>
                      <a:gd name="connsiteX2" fmla="*/ 81321 w 1131968"/>
                      <a:gd name="connsiteY2" fmla="*/ 541020 h 1348740"/>
                      <a:gd name="connsiteX3" fmla="*/ 210861 w 1131968"/>
                      <a:gd name="connsiteY3" fmla="*/ 1295400 h 1348740"/>
                      <a:gd name="connsiteX4" fmla="*/ 713781 w 1131968"/>
                      <a:gd name="connsiteY4" fmla="*/ 1348740 h 1348740"/>
                      <a:gd name="connsiteX0" fmla="*/ 947361 w 968904"/>
                      <a:gd name="connsiteY0" fmla="*/ 0 h 1348740"/>
                      <a:gd name="connsiteX1" fmla="*/ 848301 w 968904"/>
                      <a:gd name="connsiteY1" fmla="*/ 289560 h 1348740"/>
                      <a:gd name="connsiteX2" fmla="*/ 101541 w 968904"/>
                      <a:gd name="connsiteY2" fmla="*/ 609600 h 1348740"/>
                      <a:gd name="connsiteX3" fmla="*/ 55821 w 968904"/>
                      <a:gd name="connsiteY3" fmla="*/ 1295400 h 1348740"/>
                      <a:gd name="connsiteX4" fmla="*/ 558741 w 968904"/>
                      <a:gd name="connsiteY4" fmla="*/ 1348740 h 1348740"/>
                      <a:gd name="connsiteX0" fmla="*/ 915110 w 936653"/>
                      <a:gd name="connsiteY0" fmla="*/ 0 h 1348740"/>
                      <a:gd name="connsiteX1" fmla="*/ 816050 w 936653"/>
                      <a:gd name="connsiteY1" fmla="*/ 289560 h 1348740"/>
                      <a:gd name="connsiteX2" fmla="*/ 69290 w 936653"/>
                      <a:gd name="connsiteY2" fmla="*/ 609600 h 1348740"/>
                      <a:gd name="connsiteX3" fmla="*/ 84530 w 936653"/>
                      <a:gd name="connsiteY3" fmla="*/ 1158240 h 1348740"/>
                      <a:gd name="connsiteX4" fmla="*/ 526490 w 936653"/>
                      <a:gd name="connsiteY4" fmla="*/ 1348740 h 1348740"/>
                      <a:gd name="connsiteX0" fmla="*/ 912877 w 934420"/>
                      <a:gd name="connsiteY0" fmla="*/ 0 h 1348740"/>
                      <a:gd name="connsiteX1" fmla="*/ 813817 w 934420"/>
                      <a:gd name="connsiteY1" fmla="*/ 289560 h 1348740"/>
                      <a:gd name="connsiteX2" fmla="*/ 67057 w 934420"/>
                      <a:gd name="connsiteY2" fmla="*/ 609600 h 1348740"/>
                      <a:gd name="connsiteX3" fmla="*/ 82297 w 934420"/>
                      <a:gd name="connsiteY3" fmla="*/ 1158240 h 1348740"/>
                      <a:gd name="connsiteX4" fmla="*/ 524257 w 934420"/>
                      <a:gd name="connsiteY4" fmla="*/ 1348740 h 1348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4420" h="1348740">
                        <a:moveTo>
                          <a:pt x="912877" y="0"/>
                        </a:moveTo>
                        <a:cubicBezTo>
                          <a:pt x="948437" y="99695"/>
                          <a:pt x="954787" y="187960"/>
                          <a:pt x="813817" y="289560"/>
                        </a:cubicBezTo>
                        <a:cubicBezTo>
                          <a:pt x="672847" y="391160"/>
                          <a:pt x="188977" y="464820"/>
                          <a:pt x="67057" y="609600"/>
                        </a:cubicBezTo>
                        <a:cubicBezTo>
                          <a:pt x="-54863" y="754380"/>
                          <a:pt x="13717" y="1012190"/>
                          <a:pt x="82297" y="1158240"/>
                        </a:cubicBezTo>
                        <a:cubicBezTo>
                          <a:pt x="150877" y="1304290"/>
                          <a:pt x="203582" y="1236980"/>
                          <a:pt x="524257" y="1348740"/>
                        </a:cubicBezTo>
                      </a:path>
                    </a:pathLst>
                  </a:custGeom>
                  <a:no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</p:grpSp>
            <p:grpSp>
              <p:nvGrpSpPr>
                <p:cNvPr id="18" name="Groupe 17"/>
                <p:cNvGrpSpPr/>
                <p:nvPr/>
              </p:nvGrpSpPr>
              <p:grpSpPr>
                <a:xfrm>
                  <a:off x="1329537" y="1711841"/>
                  <a:ext cx="6191785" cy="3661375"/>
                  <a:chOff x="1329537" y="1711841"/>
                  <a:chExt cx="6191785" cy="3661375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843808" y="3501008"/>
                    <a:ext cx="360040" cy="187220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220072" y="3501008"/>
                    <a:ext cx="360040" cy="187220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203848" y="3717032"/>
                    <a:ext cx="2016224" cy="144016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grpSp>
                <p:nvGrpSpPr>
                  <p:cNvPr id="22" name="Groupe 21"/>
                  <p:cNvGrpSpPr/>
                  <p:nvPr/>
                </p:nvGrpSpPr>
                <p:grpSpPr>
                  <a:xfrm>
                    <a:off x="1525523" y="2941320"/>
                    <a:ext cx="1102261" cy="1423784"/>
                    <a:chOff x="1525523" y="2941320"/>
                    <a:chExt cx="1102261" cy="1423784"/>
                  </a:xfrm>
                </p:grpSpPr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051720" y="4221088"/>
                      <a:ext cx="576064" cy="144016"/>
                    </a:xfrm>
                    <a:prstGeom prst="rect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2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" name="Forme libre 35"/>
                    <p:cNvSpPr/>
                    <p:nvPr/>
                  </p:nvSpPr>
                  <p:spPr>
                    <a:xfrm>
                      <a:off x="1525523" y="2941320"/>
                      <a:ext cx="934420" cy="1348740"/>
                    </a:xfrm>
                    <a:custGeom>
                      <a:avLst/>
                      <a:gdLst>
                        <a:gd name="connsiteX0" fmla="*/ 1191217 w 1220784"/>
                        <a:gd name="connsiteY0" fmla="*/ 0 h 1348740"/>
                        <a:gd name="connsiteX1" fmla="*/ 1092157 w 1220784"/>
                        <a:gd name="connsiteY1" fmla="*/ 289560 h 1348740"/>
                        <a:gd name="connsiteX2" fmla="*/ 170137 w 1220784"/>
                        <a:gd name="connsiteY2" fmla="*/ 541020 h 1348740"/>
                        <a:gd name="connsiteX3" fmla="*/ 55837 w 1220784"/>
                        <a:gd name="connsiteY3" fmla="*/ 990600 h 1348740"/>
                        <a:gd name="connsiteX4" fmla="*/ 802597 w 1220784"/>
                        <a:gd name="connsiteY4" fmla="*/ 1348740 h 1348740"/>
                        <a:gd name="connsiteX0" fmla="*/ 1191217 w 1220784"/>
                        <a:gd name="connsiteY0" fmla="*/ 0 h 1348740"/>
                        <a:gd name="connsiteX1" fmla="*/ 1092157 w 1220784"/>
                        <a:gd name="connsiteY1" fmla="*/ 289560 h 1348740"/>
                        <a:gd name="connsiteX2" fmla="*/ 170137 w 1220784"/>
                        <a:gd name="connsiteY2" fmla="*/ 541020 h 1348740"/>
                        <a:gd name="connsiteX3" fmla="*/ 55837 w 1220784"/>
                        <a:gd name="connsiteY3" fmla="*/ 1112520 h 1348740"/>
                        <a:gd name="connsiteX4" fmla="*/ 802597 w 1220784"/>
                        <a:gd name="connsiteY4" fmla="*/ 1348740 h 1348740"/>
                        <a:gd name="connsiteX0" fmla="*/ 1204723 w 1234290"/>
                        <a:gd name="connsiteY0" fmla="*/ 0 h 1348740"/>
                        <a:gd name="connsiteX1" fmla="*/ 1105663 w 1234290"/>
                        <a:gd name="connsiteY1" fmla="*/ 289560 h 1348740"/>
                        <a:gd name="connsiteX2" fmla="*/ 183643 w 1234290"/>
                        <a:gd name="connsiteY2" fmla="*/ 541020 h 1348740"/>
                        <a:gd name="connsiteX3" fmla="*/ 69343 w 1234290"/>
                        <a:gd name="connsiteY3" fmla="*/ 1112520 h 1348740"/>
                        <a:gd name="connsiteX4" fmla="*/ 816103 w 1234290"/>
                        <a:gd name="connsiteY4" fmla="*/ 1348740 h 1348740"/>
                        <a:gd name="connsiteX0" fmla="*/ 1077031 w 1106598"/>
                        <a:gd name="connsiteY0" fmla="*/ 0 h 1348740"/>
                        <a:gd name="connsiteX1" fmla="*/ 977971 w 1106598"/>
                        <a:gd name="connsiteY1" fmla="*/ 289560 h 1348740"/>
                        <a:gd name="connsiteX2" fmla="*/ 55951 w 1106598"/>
                        <a:gd name="connsiteY2" fmla="*/ 541020 h 1348740"/>
                        <a:gd name="connsiteX3" fmla="*/ 185491 w 1106598"/>
                        <a:gd name="connsiteY3" fmla="*/ 1295400 h 1348740"/>
                        <a:gd name="connsiteX4" fmla="*/ 688411 w 1106598"/>
                        <a:gd name="connsiteY4" fmla="*/ 1348740 h 1348740"/>
                        <a:gd name="connsiteX0" fmla="*/ 1094066 w 1123633"/>
                        <a:gd name="connsiteY0" fmla="*/ 0 h 1348740"/>
                        <a:gd name="connsiteX1" fmla="*/ 995006 w 1123633"/>
                        <a:gd name="connsiteY1" fmla="*/ 289560 h 1348740"/>
                        <a:gd name="connsiteX2" fmla="*/ 72986 w 1123633"/>
                        <a:gd name="connsiteY2" fmla="*/ 541020 h 1348740"/>
                        <a:gd name="connsiteX3" fmla="*/ 202526 w 1123633"/>
                        <a:gd name="connsiteY3" fmla="*/ 1295400 h 1348740"/>
                        <a:gd name="connsiteX4" fmla="*/ 705446 w 1123633"/>
                        <a:gd name="connsiteY4" fmla="*/ 1348740 h 1348740"/>
                        <a:gd name="connsiteX0" fmla="*/ 1102401 w 1131968"/>
                        <a:gd name="connsiteY0" fmla="*/ 0 h 1348740"/>
                        <a:gd name="connsiteX1" fmla="*/ 1003341 w 1131968"/>
                        <a:gd name="connsiteY1" fmla="*/ 289560 h 1348740"/>
                        <a:gd name="connsiteX2" fmla="*/ 81321 w 1131968"/>
                        <a:gd name="connsiteY2" fmla="*/ 541020 h 1348740"/>
                        <a:gd name="connsiteX3" fmla="*/ 210861 w 1131968"/>
                        <a:gd name="connsiteY3" fmla="*/ 1295400 h 1348740"/>
                        <a:gd name="connsiteX4" fmla="*/ 713781 w 1131968"/>
                        <a:gd name="connsiteY4" fmla="*/ 1348740 h 1348740"/>
                        <a:gd name="connsiteX0" fmla="*/ 947361 w 968904"/>
                        <a:gd name="connsiteY0" fmla="*/ 0 h 1348740"/>
                        <a:gd name="connsiteX1" fmla="*/ 848301 w 968904"/>
                        <a:gd name="connsiteY1" fmla="*/ 289560 h 1348740"/>
                        <a:gd name="connsiteX2" fmla="*/ 101541 w 968904"/>
                        <a:gd name="connsiteY2" fmla="*/ 609600 h 1348740"/>
                        <a:gd name="connsiteX3" fmla="*/ 55821 w 968904"/>
                        <a:gd name="connsiteY3" fmla="*/ 1295400 h 1348740"/>
                        <a:gd name="connsiteX4" fmla="*/ 558741 w 968904"/>
                        <a:gd name="connsiteY4" fmla="*/ 1348740 h 1348740"/>
                        <a:gd name="connsiteX0" fmla="*/ 915110 w 936653"/>
                        <a:gd name="connsiteY0" fmla="*/ 0 h 1348740"/>
                        <a:gd name="connsiteX1" fmla="*/ 816050 w 936653"/>
                        <a:gd name="connsiteY1" fmla="*/ 289560 h 1348740"/>
                        <a:gd name="connsiteX2" fmla="*/ 69290 w 936653"/>
                        <a:gd name="connsiteY2" fmla="*/ 609600 h 1348740"/>
                        <a:gd name="connsiteX3" fmla="*/ 84530 w 936653"/>
                        <a:gd name="connsiteY3" fmla="*/ 1158240 h 1348740"/>
                        <a:gd name="connsiteX4" fmla="*/ 526490 w 936653"/>
                        <a:gd name="connsiteY4" fmla="*/ 1348740 h 1348740"/>
                        <a:gd name="connsiteX0" fmla="*/ 912877 w 934420"/>
                        <a:gd name="connsiteY0" fmla="*/ 0 h 1348740"/>
                        <a:gd name="connsiteX1" fmla="*/ 813817 w 934420"/>
                        <a:gd name="connsiteY1" fmla="*/ 289560 h 1348740"/>
                        <a:gd name="connsiteX2" fmla="*/ 67057 w 934420"/>
                        <a:gd name="connsiteY2" fmla="*/ 609600 h 1348740"/>
                        <a:gd name="connsiteX3" fmla="*/ 82297 w 934420"/>
                        <a:gd name="connsiteY3" fmla="*/ 1158240 h 1348740"/>
                        <a:gd name="connsiteX4" fmla="*/ 524257 w 934420"/>
                        <a:gd name="connsiteY4" fmla="*/ 1348740 h 1348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4420" h="1348740">
                          <a:moveTo>
                            <a:pt x="912877" y="0"/>
                          </a:moveTo>
                          <a:cubicBezTo>
                            <a:pt x="948437" y="99695"/>
                            <a:pt x="954787" y="187960"/>
                            <a:pt x="813817" y="289560"/>
                          </a:cubicBezTo>
                          <a:cubicBezTo>
                            <a:pt x="672847" y="391160"/>
                            <a:pt x="188977" y="464820"/>
                            <a:pt x="67057" y="609600"/>
                          </a:cubicBezTo>
                          <a:cubicBezTo>
                            <a:pt x="-54863" y="754380"/>
                            <a:pt x="13717" y="1012190"/>
                            <a:pt x="82297" y="1158240"/>
                          </a:cubicBezTo>
                          <a:cubicBezTo>
                            <a:pt x="150877" y="1304290"/>
                            <a:pt x="203582" y="1236980"/>
                            <a:pt x="524257" y="134874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200"/>
                    </a:p>
                  </p:txBody>
                </p:sp>
              </p:grpSp>
              <p:cxnSp>
                <p:nvCxnSpPr>
                  <p:cNvPr id="23" name="Connecteur droit avec flèche 22"/>
                  <p:cNvCxnSpPr/>
                  <p:nvPr/>
                </p:nvCxnSpPr>
                <p:spPr>
                  <a:xfrm flipV="1">
                    <a:off x="2411760" y="2780928"/>
                    <a:ext cx="4392488" cy="276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avec flèche 23"/>
                  <p:cNvCxnSpPr/>
                  <p:nvPr/>
                </p:nvCxnSpPr>
                <p:spPr>
                  <a:xfrm flipV="1">
                    <a:off x="2455027" y="1988840"/>
                    <a:ext cx="0" cy="87248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Forme libre 24"/>
                  <p:cNvSpPr/>
                  <p:nvPr/>
                </p:nvSpPr>
                <p:spPr>
                  <a:xfrm>
                    <a:off x="2459943" y="1916832"/>
                    <a:ext cx="130118" cy="1701893"/>
                  </a:xfrm>
                  <a:custGeom>
                    <a:avLst/>
                    <a:gdLst>
                      <a:gd name="connsiteX0" fmla="*/ 0 w 396240"/>
                      <a:gd name="connsiteY0" fmla="*/ 219903 h 444583"/>
                      <a:gd name="connsiteX1" fmla="*/ 129540 w 396240"/>
                      <a:gd name="connsiteY1" fmla="*/ 6543 h 444583"/>
                      <a:gd name="connsiteX2" fmla="*/ 236220 w 396240"/>
                      <a:gd name="connsiteY2" fmla="*/ 440883 h 444583"/>
                      <a:gd name="connsiteX3" fmla="*/ 396240 w 396240"/>
                      <a:gd name="connsiteY3" fmla="*/ 227523 h 444583"/>
                      <a:gd name="connsiteX4" fmla="*/ 396240 w 396240"/>
                      <a:gd name="connsiteY4" fmla="*/ 227523 h 44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40" h="444583">
                        <a:moveTo>
                          <a:pt x="0" y="219903"/>
                        </a:moveTo>
                        <a:cubicBezTo>
                          <a:pt x="45085" y="94808"/>
                          <a:pt x="90170" y="-30287"/>
                          <a:pt x="129540" y="6543"/>
                        </a:cubicBezTo>
                        <a:cubicBezTo>
                          <a:pt x="168910" y="43373"/>
                          <a:pt x="191770" y="404053"/>
                          <a:pt x="236220" y="440883"/>
                        </a:cubicBezTo>
                        <a:cubicBezTo>
                          <a:pt x="280670" y="477713"/>
                          <a:pt x="396240" y="227523"/>
                          <a:pt x="396240" y="227523"/>
                        </a:cubicBezTo>
                        <a:lnTo>
                          <a:pt x="396240" y="227523"/>
                        </a:ln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26" name="Forme libre 25"/>
                  <p:cNvSpPr/>
                  <p:nvPr/>
                </p:nvSpPr>
                <p:spPr>
                  <a:xfrm>
                    <a:off x="5923477" y="2445837"/>
                    <a:ext cx="308610" cy="643881"/>
                  </a:xfrm>
                  <a:custGeom>
                    <a:avLst/>
                    <a:gdLst>
                      <a:gd name="connsiteX0" fmla="*/ 0 w 617220"/>
                      <a:gd name="connsiteY0" fmla="*/ 642495 h 1230768"/>
                      <a:gd name="connsiteX1" fmla="*/ 60960 w 617220"/>
                      <a:gd name="connsiteY1" fmla="*/ 391035 h 1230768"/>
                      <a:gd name="connsiteX2" fmla="*/ 137160 w 617220"/>
                      <a:gd name="connsiteY2" fmla="*/ 901575 h 1230768"/>
                      <a:gd name="connsiteX3" fmla="*/ 274320 w 617220"/>
                      <a:gd name="connsiteY3" fmla="*/ 2415 h 1230768"/>
                      <a:gd name="connsiteX4" fmla="*/ 327660 w 617220"/>
                      <a:gd name="connsiteY4" fmla="*/ 1229235 h 1230768"/>
                      <a:gd name="connsiteX5" fmla="*/ 441960 w 617220"/>
                      <a:gd name="connsiteY5" fmla="*/ 269115 h 1230768"/>
                      <a:gd name="connsiteX6" fmla="*/ 518160 w 617220"/>
                      <a:gd name="connsiteY6" fmla="*/ 817755 h 1230768"/>
                      <a:gd name="connsiteX7" fmla="*/ 617220 w 617220"/>
                      <a:gd name="connsiteY7" fmla="*/ 657735 h 1230768"/>
                      <a:gd name="connsiteX8" fmla="*/ 617220 w 617220"/>
                      <a:gd name="connsiteY8" fmla="*/ 657735 h 1230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7220" h="1230768">
                        <a:moveTo>
                          <a:pt x="0" y="642495"/>
                        </a:moveTo>
                        <a:cubicBezTo>
                          <a:pt x="19050" y="495175"/>
                          <a:pt x="38100" y="347855"/>
                          <a:pt x="60960" y="391035"/>
                        </a:cubicBezTo>
                        <a:cubicBezTo>
                          <a:pt x="83820" y="434215"/>
                          <a:pt x="101600" y="966345"/>
                          <a:pt x="137160" y="901575"/>
                        </a:cubicBezTo>
                        <a:cubicBezTo>
                          <a:pt x="172720" y="836805"/>
                          <a:pt x="242570" y="-52195"/>
                          <a:pt x="274320" y="2415"/>
                        </a:cubicBezTo>
                        <a:cubicBezTo>
                          <a:pt x="306070" y="57025"/>
                          <a:pt x="299720" y="1184785"/>
                          <a:pt x="327660" y="1229235"/>
                        </a:cubicBezTo>
                        <a:cubicBezTo>
                          <a:pt x="355600" y="1273685"/>
                          <a:pt x="410210" y="337695"/>
                          <a:pt x="441960" y="269115"/>
                        </a:cubicBezTo>
                        <a:cubicBezTo>
                          <a:pt x="473710" y="200535"/>
                          <a:pt x="488950" y="752985"/>
                          <a:pt x="518160" y="817755"/>
                        </a:cubicBezTo>
                        <a:cubicBezTo>
                          <a:pt x="547370" y="882525"/>
                          <a:pt x="617220" y="657735"/>
                          <a:pt x="617220" y="657735"/>
                        </a:cubicBezTo>
                        <a:lnTo>
                          <a:pt x="617220" y="657735"/>
                        </a:ln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1329537" y="3615689"/>
                    <a:ext cx="1125491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Emission</a:t>
                    </a:r>
                    <a:endParaRPr lang="fr-FR" sz="1200" dirty="0"/>
                  </a:p>
                </p:txBody>
              </p:sp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6239957" y="3618726"/>
                    <a:ext cx="1281365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Réception</a:t>
                    </a:r>
                    <a:endParaRPr lang="fr-FR" sz="12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ZoneTexte 28"/>
                      <p:cNvSpPr txBox="1"/>
                      <p:nvPr/>
                    </p:nvSpPr>
                    <p:spPr>
                      <a:xfrm>
                        <a:off x="2700750" y="2044932"/>
                        <a:ext cx="3208696" cy="4261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dirty="0" smtClean="0"/>
                          <a:t>Mesure: Temps de vol </a:t>
                        </a:r>
                        <a14:m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 20µ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oMath>
                        </a14:m>
                        <a:r>
                          <a:rPr lang="fr-FR" sz="1200" dirty="0" smtClean="0"/>
                          <a:t> </a:t>
                        </a:r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29" name="ZoneTexte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00750" y="2044932"/>
                        <a:ext cx="3208696" cy="426152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b="-1887"/>
                        </a:stretch>
                      </a:blipFill>
                      <a:ln w="25400">
                        <a:solidFill>
                          <a:srgbClr val="FF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6750179" y="2720386"/>
                    <a:ext cx="2279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2455028" y="1711841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U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32" name="Connecteur droit avec flèche 31"/>
                  <p:cNvCxnSpPr>
                    <a:endCxn id="26" idx="1"/>
                  </p:cNvCxnSpPr>
                  <p:nvPr/>
                </p:nvCxnSpPr>
                <p:spPr>
                  <a:xfrm>
                    <a:off x="2525002" y="2636912"/>
                    <a:ext cx="3428955" cy="13496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3290167" y="4509120"/>
                    <a:ext cx="1864693" cy="4261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Milieux dispersé</a:t>
                    </a:r>
                    <a:endParaRPr lang="fr-FR" sz="1200" dirty="0"/>
                  </a:p>
                </p:txBody>
              </p:sp>
              <p:sp>
                <p:nvSpPr>
                  <p:cNvPr id="34" name="Flèche droite rayée 33"/>
                  <p:cNvSpPr/>
                  <p:nvPr/>
                </p:nvSpPr>
                <p:spPr>
                  <a:xfrm>
                    <a:off x="2771800" y="4221088"/>
                    <a:ext cx="2952328" cy="144016"/>
                  </a:xfrm>
                  <a:prstGeom prst="stripedRightArrow">
                    <a:avLst/>
                  </a:pr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08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</p:grpSp>
          </p:grpSp>
          <p:grpSp>
            <p:nvGrpSpPr>
              <p:cNvPr id="12" name="Groupe 11"/>
              <p:cNvGrpSpPr/>
              <p:nvPr/>
            </p:nvGrpSpPr>
            <p:grpSpPr>
              <a:xfrm>
                <a:off x="2557733" y="2717935"/>
                <a:ext cx="1310544" cy="276999"/>
                <a:chOff x="3203848" y="5188550"/>
                <a:chExt cx="2016224" cy="426152"/>
              </a:xfrm>
            </p:grpSpPr>
            <p:cxnSp>
              <p:nvCxnSpPr>
                <p:cNvPr id="15" name="Connecteur droit avec flèche 14"/>
                <p:cNvCxnSpPr/>
                <p:nvPr/>
              </p:nvCxnSpPr>
              <p:spPr>
                <a:xfrm>
                  <a:off x="3203848" y="5557882"/>
                  <a:ext cx="201622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ZoneTexte 15"/>
                    <p:cNvSpPr txBox="1"/>
                    <p:nvPr/>
                  </p:nvSpPr>
                  <p:spPr>
                    <a:xfrm>
                      <a:off x="3770689" y="5188550"/>
                      <a:ext cx="837315" cy="4261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fr-FR" sz="1200" b="0" i="1" smtClean="0"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oMath>
                        </m:oMathPara>
                      </a14:m>
                      <a:endParaRPr lang="fr-FR" sz="1200" dirty="0"/>
                    </a:p>
                  </p:txBody>
                </p:sp>
              </mc:Choice>
              <mc:Fallback xmlns="">
                <p:sp>
                  <p:nvSpPr>
                    <p:cNvPr id="16" name="ZoneTexte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70689" y="5188550"/>
                      <a:ext cx="837315" cy="42615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" name="Connecteur droit avec flèche 12"/>
              <p:cNvCxnSpPr/>
              <p:nvPr/>
            </p:nvCxnSpPr>
            <p:spPr>
              <a:xfrm flipH="1" flipV="1">
                <a:off x="2006958" y="3491770"/>
                <a:ext cx="1050391" cy="6862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2725746" y="4171970"/>
                <a:ext cx="1054166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Transducteurs</a:t>
                </a:r>
                <a:endParaRPr lang="fr-FR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662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E2EB0B-E7A4-4AD5-927F-6DADE32B2463}" type="slidenum">
              <a:rPr lang="fr-FR"/>
              <a:pPr eaLnBrk="1" hangingPunct="1"/>
              <a:t>29</a:t>
            </a:fld>
            <a:endParaRPr lang="fr-FR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Suivi de zéro en deux temps</a:t>
            </a:r>
            <a:endParaRPr lang="fr-FR" sz="2000" smtClean="0"/>
          </a:p>
        </p:txBody>
      </p:sp>
      <p:pic>
        <p:nvPicPr>
          <p:cNvPr id="26630" name="Picture 5" descr="acoust_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8862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acoust_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6081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322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Basse résolution temporelle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Haute résolution en amplitude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5257800" y="1447800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Haute résolution temporelle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Résolution adaptée en amplitude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5334000" y="5562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6019800" y="5334000"/>
            <a:ext cx="22971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>
                <a:solidFill>
                  <a:srgbClr val="FF0000"/>
                </a:solidFill>
              </a:rPr>
              <a:t>Temps de vol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>
                <a:solidFill>
                  <a:srgbClr val="FF0000"/>
                </a:solidFill>
              </a:rPr>
              <a:t> amplitude du signal</a:t>
            </a:r>
            <a:endParaRPr lang="fr-FR"/>
          </a:p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Techniques Expérimentales Avancées, 2014-2015</a:t>
            </a:r>
          </a:p>
        </p:txBody>
      </p:sp>
      <p:sp>
        <p:nvSpPr>
          <p:cNvPr id="41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67F5C-1E10-4D36-9F6C-5BE12CA0BE61}" type="slidenum">
              <a:rPr lang="fr-FR"/>
              <a:pPr eaLnBrk="1" hangingPunct="1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061656"/>
                <a:ext cx="8424863" cy="719137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fr-FR" sz="2000" dirty="0" smtClean="0"/>
                  <a:t>Ondes de déformation élastique : </a:t>
                </a:r>
              </a:p>
              <a:p>
                <a:pPr marL="0" indent="0" eaLnBrk="1" hangingPunct="1">
                  <a:buNone/>
                </a:pPr>
                <a:endParaRPr lang="fr-FR" sz="2000" dirty="0" smtClean="0"/>
              </a:p>
              <a:p>
                <a:pPr eaLnBrk="1" hangingPunct="1"/>
                <a:r>
                  <a:rPr lang="fr-FR" sz="2000" dirty="0" smtClean="0"/>
                  <a:t>Longitudinales (P, de compression)</a:t>
                </a:r>
              </a:p>
              <a:p>
                <a:pPr marL="0" indent="0" eaLnBrk="1" hangingPunct="1">
                  <a:buNone/>
                </a:pPr>
                <a:endParaRPr lang="fr-FR" sz="2000" dirty="0"/>
              </a:p>
              <a:p>
                <a:pPr marL="0" indent="0" eaLnBrk="1" hangingPunct="1">
                  <a:buNone/>
                </a:pPr>
                <a:r>
                  <a:rPr lang="fr-FR" sz="2000" dirty="0" smtClean="0"/>
                  <a:t> </a:t>
                </a:r>
              </a:p>
              <a:p>
                <a:pPr eaLnBrk="1" hangingPunct="1"/>
                <a:r>
                  <a:rPr lang="fr-FR" sz="2000" dirty="0" smtClean="0"/>
                  <a:t> Transverses (T, de cisaillement)</a:t>
                </a:r>
              </a:p>
              <a:p>
                <a:pPr marL="0" indent="0" eaLnBrk="1" hangingPunct="1">
                  <a:buNone/>
                </a:pPr>
                <a:endParaRPr lang="fr-FR" sz="2000" dirty="0" smtClean="0"/>
              </a:p>
              <a:p>
                <a:pPr marL="0" indent="0" eaLnBrk="1" hangingPunct="1">
                  <a:buNone/>
                </a:pPr>
                <a:endParaRPr lang="fr-FR" sz="2000" dirty="0" smtClean="0"/>
              </a:p>
              <a:p>
                <a:pPr eaLnBrk="1" hangingPunct="1"/>
                <a:r>
                  <a:rPr lang="fr-FR" sz="2000" dirty="0" smtClean="0"/>
                  <a:t>Ondes de surface (sur e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/>
                        <a:ea typeface="Cambria Math"/>
                      </a:rPr>
                      <m:t>≲</m:t>
                    </m:r>
                    <m:r>
                      <a:rPr lang="fr-FR" sz="2000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fr-FR" sz="2000" dirty="0" smtClean="0"/>
                  <a:t>) </a:t>
                </a:r>
              </a:p>
              <a:p>
                <a:pPr marL="0" indent="0" eaLnBrk="1" hangingPunct="1">
                  <a:buNone/>
                </a:pPr>
                <a:endParaRPr lang="fr-FR" sz="2000" dirty="0"/>
              </a:p>
              <a:p>
                <a:pPr marL="0" indent="0" eaLnBrk="1" hangingPunct="1">
                  <a:buNone/>
                </a:pPr>
                <a:endParaRPr lang="fr-FR" sz="2000" dirty="0" smtClean="0"/>
              </a:p>
              <a:p>
                <a:pPr eaLnBrk="1" hangingPunct="1"/>
                <a:r>
                  <a:rPr lang="fr-FR" sz="2000" dirty="0"/>
                  <a:t>O</a:t>
                </a:r>
                <a:r>
                  <a:rPr lang="fr-FR" sz="2000" dirty="0" smtClean="0"/>
                  <a:t>ndes de plaques (pour e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fr-FR" sz="2000" dirty="0" smtClean="0"/>
                  <a:t>) </a:t>
                </a:r>
              </a:p>
              <a:p>
                <a:pPr eaLnBrk="1" hangingPunct="1">
                  <a:buFontTx/>
                  <a:buNone/>
                </a:pPr>
                <a:endParaRPr lang="fr-FR" dirty="0" smtClean="0"/>
              </a:p>
              <a:p>
                <a:pPr eaLnBrk="1" hangingPunct="1">
                  <a:buFontTx/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061656"/>
                <a:ext cx="8424863" cy="719137"/>
              </a:xfrm>
              <a:blipFill rotWithShape="1">
                <a:blip r:embed="rId3"/>
                <a:stretch>
                  <a:fillRect l="-724" t="-3390" b="-530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Propagation du son : 4 types d’ondes</a:t>
            </a: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806951" y="5563222"/>
            <a:ext cx="29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(autres exemples d'ondes)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85" y="5662578"/>
            <a:ext cx="323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07" y="1573831"/>
            <a:ext cx="2618765" cy="19350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0"/>
          <a:stretch/>
        </p:blipFill>
        <p:spPr>
          <a:xfrm>
            <a:off x="5648152" y="3721932"/>
            <a:ext cx="2807476" cy="74184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5"/>
          <a:stretch/>
        </p:blipFill>
        <p:spPr bwMode="auto">
          <a:xfrm>
            <a:off x="5713037" y="5028285"/>
            <a:ext cx="2809875" cy="6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2" r="2014" b="45764"/>
          <a:stretch/>
        </p:blipFill>
        <p:spPr>
          <a:xfrm>
            <a:off x="5742508" y="4696358"/>
            <a:ext cx="275093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BCAF8E-E1E4-4EAC-9866-148C6687345A}" type="slidenum">
              <a:rPr lang="fr-FR"/>
              <a:pPr eaLnBrk="1" hangingPunct="1"/>
              <a:t>30</a:t>
            </a:fld>
            <a:endParaRPr lang="fr-FR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Etalonnage dans une suspension monodisperse fluidisée</a:t>
            </a:r>
            <a:endParaRPr lang="fr-FR" sz="2000" smtClean="0"/>
          </a:p>
        </p:txBody>
      </p:sp>
      <p:grpSp>
        <p:nvGrpSpPr>
          <p:cNvPr id="27654" name="Group 97"/>
          <p:cNvGrpSpPr>
            <a:grpSpLocks/>
          </p:cNvGrpSpPr>
          <p:nvPr/>
        </p:nvGrpSpPr>
        <p:grpSpPr bwMode="auto">
          <a:xfrm>
            <a:off x="304800" y="1447800"/>
            <a:ext cx="7162800" cy="4071938"/>
            <a:chOff x="1513" y="9100"/>
            <a:chExt cx="10292" cy="5391"/>
          </a:xfrm>
        </p:grpSpPr>
        <p:sp>
          <p:nvSpPr>
            <p:cNvPr id="27659" name="Text Box 98"/>
            <p:cNvSpPr txBox="1">
              <a:spLocks noChangeArrowheads="1"/>
            </p:cNvSpPr>
            <p:nvPr/>
          </p:nvSpPr>
          <p:spPr bwMode="auto">
            <a:xfrm>
              <a:off x="5341" y="9100"/>
              <a:ext cx="260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81" tIns="46842" rIns="90081" bIns="46842">
              <a:spAutoFit/>
            </a:bodyPr>
            <a:lstStyle>
              <a:lvl1pPr defTabSz="4175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75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75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75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75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75125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75125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75125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75125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sz="4000" b="1">
                <a:latin typeface="Times New Roman" pitchFamily="18" charset="0"/>
              </a:endParaRPr>
            </a:p>
          </p:txBody>
        </p:sp>
        <p:grpSp>
          <p:nvGrpSpPr>
            <p:cNvPr id="27660" name="Group 99"/>
            <p:cNvGrpSpPr>
              <a:grpSpLocks noChangeAspect="1"/>
            </p:cNvGrpSpPr>
            <p:nvPr/>
          </p:nvGrpSpPr>
          <p:grpSpPr bwMode="auto">
            <a:xfrm>
              <a:off x="5092" y="10234"/>
              <a:ext cx="2459" cy="3060"/>
              <a:chOff x="4990" y="11204"/>
              <a:chExt cx="2358" cy="2933"/>
            </a:xfrm>
          </p:grpSpPr>
          <p:graphicFrame>
            <p:nvGraphicFramePr>
              <p:cNvPr id="27668" name="Object 100"/>
              <p:cNvGraphicFramePr>
                <a:graphicFrameLocks noChangeAspect="1"/>
              </p:cNvGraphicFramePr>
              <p:nvPr/>
            </p:nvGraphicFramePr>
            <p:xfrm>
              <a:off x="6234" y="13760"/>
              <a:ext cx="268" cy="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28" name="Equation" r:id="rId4" imgW="190335" imgH="266469" progId="Equation.3">
                      <p:embed/>
                    </p:oleObj>
                  </mc:Choice>
                  <mc:Fallback>
                    <p:oleObj name="Equation" r:id="rId4" imgW="190335" imgH="266469" progId="Equation.3">
                      <p:embed/>
                      <p:pic>
                        <p:nvPicPr>
                          <p:cNvPr id="0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34" y="13760"/>
                            <a:ext cx="268" cy="3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69" name="Line 101"/>
              <p:cNvSpPr>
                <a:spLocks noChangeAspect="1" noChangeShapeType="1"/>
              </p:cNvSpPr>
              <p:nvPr/>
            </p:nvSpPr>
            <p:spPr bwMode="auto">
              <a:xfrm>
                <a:off x="5866" y="11499"/>
                <a:ext cx="0" cy="19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0" name="Line 102"/>
              <p:cNvSpPr>
                <a:spLocks noChangeAspect="1" noChangeShapeType="1"/>
              </p:cNvSpPr>
              <p:nvPr/>
            </p:nvSpPr>
            <p:spPr bwMode="auto">
              <a:xfrm>
                <a:off x="6061" y="11499"/>
                <a:ext cx="2" cy="19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1" name="Line 103"/>
              <p:cNvSpPr>
                <a:spLocks noChangeAspect="1" noChangeShapeType="1"/>
              </p:cNvSpPr>
              <p:nvPr/>
            </p:nvSpPr>
            <p:spPr bwMode="auto">
              <a:xfrm>
                <a:off x="6552" y="11204"/>
                <a:ext cx="0" cy="19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2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6061" y="11204"/>
                <a:ext cx="491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3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6061" y="13165"/>
                <a:ext cx="491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4" name="Line 106"/>
              <p:cNvSpPr>
                <a:spLocks noChangeAspect="1" noChangeShapeType="1"/>
              </p:cNvSpPr>
              <p:nvPr/>
            </p:nvSpPr>
            <p:spPr bwMode="auto">
              <a:xfrm>
                <a:off x="5866" y="11499"/>
                <a:ext cx="1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5" name="Line 107"/>
              <p:cNvSpPr>
                <a:spLocks noChangeAspect="1" noChangeShapeType="1"/>
              </p:cNvSpPr>
              <p:nvPr/>
            </p:nvSpPr>
            <p:spPr bwMode="auto">
              <a:xfrm>
                <a:off x="6356" y="11204"/>
                <a:ext cx="1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6" name="Line 108"/>
              <p:cNvSpPr>
                <a:spLocks noChangeAspect="1" noChangeShapeType="1"/>
              </p:cNvSpPr>
              <p:nvPr/>
            </p:nvSpPr>
            <p:spPr bwMode="auto">
              <a:xfrm>
                <a:off x="5866" y="13460"/>
                <a:ext cx="1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7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5866" y="11204"/>
                <a:ext cx="490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8" name="Oval 110"/>
              <p:cNvSpPr>
                <a:spLocks noChangeAspect="1" noChangeArrowheads="1"/>
              </p:cNvSpPr>
              <p:nvPr/>
            </p:nvSpPr>
            <p:spPr bwMode="auto">
              <a:xfrm>
                <a:off x="6152" y="12649"/>
                <a:ext cx="69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679" name="Group 111"/>
              <p:cNvGrpSpPr>
                <a:grpSpLocks noChangeAspect="1"/>
              </p:cNvGrpSpPr>
              <p:nvPr/>
            </p:nvGrpSpPr>
            <p:grpSpPr bwMode="auto">
              <a:xfrm>
                <a:off x="7026" y="12337"/>
                <a:ext cx="322" cy="210"/>
                <a:chOff x="7501" y="8649"/>
                <a:chExt cx="5400" cy="850"/>
              </a:xfrm>
            </p:grpSpPr>
            <p:grpSp>
              <p:nvGrpSpPr>
                <p:cNvPr id="27736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7501" y="8649"/>
                  <a:ext cx="2700" cy="850"/>
                  <a:chOff x="6433" y="8818"/>
                  <a:chExt cx="2863" cy="1285"/>
                </a:xfrm>
              </p:grpSpPr>
              <p:sp>
                <p:nvSpPr>
                  <p:cNvPr id="27742" name="Arc 113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7864" y="9386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3" name="Arc 11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577" y="8834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4" name="Arc 115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6429" y="9373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5" name="Arc 11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142" y="8821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737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10201" y="8649"/>
                  <a:ext cx="2700" cy="850"/>
                  <a:chOff x="6433" y="8818"/>
                  <a:chExt cx="2863" cy="1285"/>
                </a:xfrm>
              </p:grpSpPr>
              <p:sp>
                <p:nvSpPr>
                  <p:cNvPr id="27738" name="Arc 118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7864" y="9386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9" name="Arc 11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577" y="8834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0" name="Arc 120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6429" y="9373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1" name="Arc 12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142" y="8821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7680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5602" y="12446"/>
                <a:ext cx="2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681" name="Group 123"/>
              <p:cNvGrpSpPr>
                <a:grpSpLocks noChangeAspect="1"/>
              </p:cNvGrpSpPr>
              <p:nvPr/>
            </p:nvGrpSpPr>
            <p:grpSpPr bwMode="auto">
              <a:xfrm>
                <a:off x="4990" y="12438"/>
                <a:ext cx="320" cy="109"/>
                <a:chOff x="7501" y="8649"/>
                <a:chExt cx="5400" cy="850"/>
              </a:xfrm>
            </p:grpSpPr>
            <p:grpSp>
              <p:nvGrpSpPr>
                <p:cNvPr id="2772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7501" y="8649"/>
                  <a:ext cx="2700" cy="850"/>
                  <a:chOff x="6433" y="8818"/>
                  <a:chExt cx="2863" cy="1285"/>
                </a:xfrm>
              </p:grpSpPr>
              <p:sp>
                <p:nvSpPr>
                  <p:cNvPr id="27732" name="Arc 125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7864" y="9386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3" name="Arc 12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577" y="8834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4" name="Arc 127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6429" y="9373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5" name="Arc 12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142" y="8821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727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10201" y="8649"/>
                  <a:ext cx="2700" cy="850"/>
                  <a:chOff x="6433" y="8818"/>
                  <a:chExt cx="2863" cy="1285"/>
                </a:xfrm>
              </p:grpSpPr>
              <p:sp>
                <p:nvSpPr>
                  <p:cNvPr id="27728" name="Arc 130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7864" y="9386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29" name="Arc 13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577" y="8834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0" name="Arc 132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6429" y="9373"/>
                    <a:ext cx="721" cy="713"/>
                  </a:xfrm>
                  <a:custGeom>
                    <a:avLst/>
                    <a:gdLst>
                      <a:gd name="T0" fmla="*/ 630 w 21600"/>
                      <a:gd name="T1" fmla="*/ 713 h 42923"/>
                      <a:gd name="T2" fmla="*/ 651 w 21600"/>
                      <a:gd name="T3" fmla="*/ 0 h 42923"/>
                      <a:gd name="T4" fmla="*/ 721 w 21600"/>
                      <a:gd name="T5" fmla="*/ 357 h 429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923" fill="none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</a:path>
                      <a:path w="21600" h="42923" stroke="0" extrusionOk="0">
                        <a:moveTo>
                          <a:pt x="18875" y="42923"/>
                        </a:moveTo>
                        <a:cubicBezTo>
                          <a:pt x="8086" y="41551"/>
                          <a:pt x="0" y="32372"/>
                          <a:pt x="0" y="21496"/>
                        </a:cubicBezTo>
                        <a:cubicBezTo>
                          <a:pt x="-1" y="10384"/>
                          <a:pt x="8429" y="1085"/>
                          <a:pt x="19487" y="-1"/>
                        </a:cubicBezTo>
                        <a:lnTo>
                          <a:pt x="21600" y="21496"/>
                        </a:lnTo>
                        <a:lnTo>
                          <a:pt x="18875" y="4292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1" name="Arc 13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142" y="8821"/>
                    <a:ext cx="721" cy="716"/>
                  </a:xfrm>
                  <a:custGeom>
                    <a:avLst/>
                    <a:gdLst>
                      <a:gd name="T0" fmla="*/ 635 w 21600"/>
                      <a:gd name="T1" fmla="*/ 716 h 43033"/>
                      <a:gd name="T2" fmla="*/ 695 w 21600"/>
                      <a:gd name="T3" fmla="*/ 0 h 43033"/>
                      <a:gd name="T4" fmla="*/ 721 w 21600"/>
                      <a:gd name="T5" fmla="*/ 359 h 4303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033" fill="none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</a:path>
                      <a:path w="21600" h="43033" stroke="0" extrusionOk="0">
                        <a:moveTo>
                          <a:pt x="19032" y="43032"/>
                        </a:moveTo>
                        <a:cubicBezTo>
                          <a:pt x="8173" y="41732"/>
                          <a:pt x="0" y="32522"/>
                          <a:pt x="0" y="21586"/>
                        </a:cubicBezTo>
                        <a:cubicBezTo>
                          <a:pt x="-1" y="9960"/>
                          <a:pt x="9201" y="420"/>
                          <a:pt x="20819" y="0"/>
                        </a:cubicBezTo>
                        <a:lnTo>
                          <a:pt x="21600" y="21586"/>
                        </a:lnTo>
                        <a:lnTo>
                          <a:pt x="19032" y="430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7682" name="Oval 134"/>
              <p:cNvSpPr>
                <a:spLocks noChangeAspect="1" noChangeArrowheads="1"/>
              </p:cNvSpPr>
              <p:nvPr/>
            </p:nvSpPr>
            <p:spPr bwMode="auto">
              <a:xfrm>
                <a:off x="6152" y="11888"/>
                <a:ext cx="69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3" name="Oval 135"/>
              <p:cNvSpPr>
                <a:spLocks noChangeAspect="1" noChangeArrowheads="1"/>
              </p:cNvSpPr>
              <p:nvPr/>
            </p:nvSpPr>
            <p:spPr bwMode="auto">
              <a:xfrm>
                <a:off x="6286" y="12023"/>
                <a:ext cx="70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4" name="Oval 136"/>
              <p:cNvSpPr>
                <a:spLocks noChangeAspect="1" noChangeArrowheads="1"/>
              </p:cNvSpPr>
              <p:nvPr/>
            </p:nvSpPr>
            <p:spPr bwMode="auto">
              <a:xfrm>
                <a:off x="6423" y="12159"/>
                <a:ext cx="69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5" name="Oval 137"/>
              <p:cNvSpPr>
                <a:spLocks noChangeAspect="1" noChangeArrowheads="1"/>
              </p:cNvSpPr>
              <p:nvPr/>
            </p:nvSpPr>
            <p:spPr bwMode="auto">
              <a:xfrm>
                <a:off x="5947" y="12242"/>
                <a:ext cx="70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6" name="Oval 138"/>
              <p:cNvSpPr>
                <a:spLocks noChangeAspect="1" noChangeArrowheads="1"/>
              </p:cNvSpPr>
              <p:nvPr/>
            </p:nvSpPr>
            <p:spPr bwMode="auto">
              <a:xfrm>
                <a:off x="6253" y="12478"/>
                <a:ext cx="70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7" name="Oval 139"/>
              <p:cNvSpPr>
                <a:spLocks noChangeAspect="1" noChangeArrowheads="1"/>
              </p:cNvSpPr>
              <p:nvPr/>
            </p:nvSpPr>
            <p:spPr bwMode="auto">
              <a:xfrm>
                <a:off x="6152" y="12140"/>
                <a:ext cx="69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8" name="Oval 140"/>
              <p:cNvSpPr>
                <a:spLocks noChangeAspect="1" noChangeArrowheads="1"/>
              </p:cNvSpPr>
              <p:nvPr/>
            </p:nvSpPr>
            <p:spPr bwMode="auto">
              <a:xfrm>
                <a:off x="6152" y="12954"/>
                <a:ext cx="69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9" name="Oval 141"/>
              <p:cNvSpPr>
                <a:spLocks noChangeAspect="1" noChangeArrowheads="1"/>
              </p:cNvSpPr>
              <p:nvPr/>
            </p:nvSpPr>
            <p:spPr bwMode="auto">
              <a:xfrm>
                <a:off x="5947" y="12649"/>
                <a:ext cx="70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0" name="Oval 142"/>
              <p:cNvSpPr>
                <a:spLocks noChangeAspect="1" noChangeArrowheads="1"/>
              </p:cNvSpPr>
              <p:nvPr/>
            </p:nvSpPr>
            <p:spPr bwMode="auto">
              <a:xfrm>
                <a:off x="5906" y="12478"/>
                <a:ext cx="7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1" name="Oval 143"/>
              <p:cNvSpPr>
                <a:spLocks noChangeAspect="1" noChangeArrowheads="1"/>
              </p:cNvSpPr>
              <p:nvPr/>
            </p:nvSpPr>
            <p:spPr bwMode="auto">
              <a:xfrm>
                <a:off x="5906" y="11968"/>
                <a:ext cx="7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2" name="Oval 144"/>
              <p:cNvSpPr>
                <a:spLocks noChangeAspect="1" noChangeArrowheads="1"/>
              </p:cNvSpPr>
              <p:nvPr/>
            </p:nvSpPr>
            <p:spPr bwMode="auto">
              <a:xfrm>
                <a:off x="5906" y="12853"/>
                <a:ext cx="7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3" name="Oval 145"/>
              <p:cNvSpPr>
                <a:spLocks noChangeAspect="1" noChangeArrowheads="1"/>
              </p:cNvSpPr>
              <p:nvPr/>
            </p:nvSpPr>
            <p:spPr bwMode="auto">
              <a:xfrm>
                <a:off x="6456" y="126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4" name="Oval 146"/>
              <p:cNvSpPr>
                <a:spLocks noChangeAspect="1" noChangeArrowheads="1"/>
              </p:cNvSpPr>
              <p:nvPr/>
            </p:nvSpPr>
            <p:spPr bwMode="auto">
              <a:xfrm>
                <a:off x="6354" y="12343"/>
                <a:ext cx="70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5" name="Oval 147"/>
              <p:cNvSpPr>
                <a:spLocks noChangeAspect="1" noChangeArrowheads="1"/>
              </p:cNvSpPr>
              <p:nvPr/>
            </p:nvSpPr>
            <p:spPr bwMode="auto">
              <a:xfrm>
                <a:off x="6253" y="12752"/>
                <a:ext cx="70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6" name="Oval 148"/>
              <p:cNvSpPr>
                <a:spLocks noChangeAspect="1" noChangeArrowheads="1"/>
              </p:cNvSpPr>
              <p:nvPr/>
            </p:nvSpPr>
            <p:spPr bwMode="auto">
              <a:xfrm>
                <a:off x="6386" y="12853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7" name="Oval 149"/>
              <p:cNvSpPr>
                <a:spLocks noChangeAspect="1" noChangeArrowheads="1"/>
              </p:cNvSpPr>
              <p:nvPr/>
            </p:nvSpPr>
            <p:spPr bwMode="auto">
              <a:xfrm>
                <a:off x="6354" y="11834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8" name="Oval 150"/>
              <p:cNvSpPr>
                <a:spLocks noChangeAspect="1" noChangeArrowheads="1"/>
              </p:cNvSpPr>
              <p:nvPr/>
            </p:nvSpPr>
            <p:spPr bwMode="auto">
              <a:xfrm>
                <a:off x="6253" y="13057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9" name="Oval 151"/>
              <p:cNvSpPr>
                <a:spLocks noChangeAspect="1" noChangeArrowheads="1"/>
              </p:cNvSpPr>
              <p:nvPr/>
            </p:nvSpPr>
            <p:spPr bwMode="auto">
              <a:xfrm>
                <a:off x="5947" y="13159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0" name="Oval 152"/>
              <p:cNvSpPr>
                <a:spLocks noChangeAspect="1" noChangeArrowheads="1"/>
              </p:cNvSpPr>
              <p:nvPr/>
            </p:nvSpPr>
            <p:spPr bwMode="auto">
              <a:xfrm>
                <a:off x="6470" y="12931"/>
                <a:ext cx="7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1" name="Oval 153"/>
              <p:cNvSpPr>
                <a:spLocks noChangeAspect="1" noChangeArrowheads="1"/>
              </p:cNvSpPr>
              <p:nvPr/>
            </p:nvSpPr>
            <p:spPr bwMode="auto">
              <a:xfrm>
                <a:off x="6142" y="13260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2" name="Line 154"/>
              <p:cNvSpPr>
                <a:spLocks noChangeAspect="1" noChangeShapeType="1"/>
              </p:cNvSpPr>
              <p:nvPr/>
            </p:nvSpPr>
            <p:spPr bwMode="auto">
              <a:xfrm>
                <a:off x="6210" y="13517"/>
                <a:ext cx="2" cy="25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3" name="Line 155"/>
              <p:cNvSpPr>
                <a:spLocks noChangeAspect="1" noChangeShapeType="1"/>
              </p:cNvSpPr>
              <p:nvPr/>
            </p:nvSpPr>
            <p:spPr bwMode="auto">
              <a:xfrm>
                <a:off x="5866" y="13465"/>
                <a:ext cx="0" cy="1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4" name="Line 156"/>
              <p:cNvSpPr>
                <a:spLocks noChangeAspect="1" noChangeShapeType="1"/>
              </p:cNvSpPr>
              <p:nvPr/>
            </p:nvSpPr>
            <p:spPr bwMode="auto">
              <a:xfrm>
                <a:off x="6061" y="13465"/>
                <a:ext cx="2" cy="1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5" name="Line 157"/>
              <p:cNvSpPr>
                <a:spLocks noChangeAspect="1" noChangeShapeType="1"/>
              </p:cNvSpPr>
              <p:nvPr/>
            </p:nvSpPr>
            <p:spPr bwMode="auto">
              <a:xfrm>
                <a:off x="6552" y="13159"/>
                <a:ext cx="0" cy="1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6" name="Line 158"/>
              <p:cNvSpPr>
                <a:spLocks noChangeAspect="1" noChangeShapeType="1"/>
              </p:cNvSpPr>
              <p:nvPr/>
            </p:nvSpPr>
            <p:spPr bwMode="auto">
              <a:xfrm>
                <a:off x="5866" y="13593"/>
                <a:ext cx="2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7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6069" y="13298"/>
                <a:ext cx="490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8" name="Line 160"/>
              <p:cNvSpPr>
                <a:spLocks noChangeAspect="1" noChangeShapeType="1"/>
              </p:cNvSpPr>
              <p:nvPr/>
            </p:nvSpPr>
            <p:spPr bwMode="auto">
              <a:xfrm>
                <a:off x="5906" y="12446"/>
                <a:ext cx="40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9" name="Line 161"/>
              <p:cNvSpPr>
                <a:spLocks noChangeAspect="1" noChangeShapeType="1"/>
              </p:cNvSpPr>
              <p:nvPr/>
            </p:nvSpPr>
            <p:spPr bwMode="auto">
              <a:xfrm>
                <a:off x="6313" y="12446"/>
                <a:ext cx="3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0" name="Oval 162"/>
              <p:cNvSpPr>
                <a:spLocks noChangeAspect="1" noChangeArrowheads="1"/>
              </p:cNvSpPr>
              <p:nvPr/>
            </p:nvSpPr>
            <p:spPr bwMode="auto">
              <a:xfrm>
                <a:off x="6416" y="11630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711" name="Group 163"/>
              <p:cNvGrpSpPr>
                <a:grpSpLocks noChangeAspect="1"/>
              </p:cNvGrpSpPr>
              <p:nvPr/>
            </p:nvGrpSpPr>
            <p:grpSpPr bwMode="auto">
              <a:xfrm>
                <a:off x="5358" y="12343"/>
                <a:ext cx="244" cy="163"/>
                <a:chOff x="1777" y="9369"/>
                <a:chExt cx="540" cy="361"/>
              </a:xfrm>
            </p:grpSpPr>
            <p:sp>
              <p:nvSpPr>
                <p:cNvPr id="27723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37" y="9369"/>
                  <a:ext cx="18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24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7" y="9369"/>
                  <a:ext cx="42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25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7" y="9729"/>
                  <a:ext cx="42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7712" name="Group 167"/>
              <p:cNvGrpSpPr>
                <a:grpSpLocks noChangeAspect="1"/>
              </p:cNvGrpSpPr>
              <p:nvPr/>
            </p:nvGrpSpPr>
            <p:grpSpPr bwMode="auto">
              <a:xfrm rot="10800000">
                <a:off x="6681" y="12343"/>
                <a:ext cx="244" cy="163"/>
                <a:chOff x="1777" y="9369"/>
                <a:chExt cx="540" cy="361"/>
              </a:xfrm>
            </p:grpSpPr>
            <p:sp>
              <p:nvSpPr>
                <p:cNvPr id="27720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137" y="9369"/>
                  <a:ext cx="18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21" name="Line 1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7" y="9369"/>
                  <a:ext cx="42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22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7" y="9729"/>
                  <a:ext cx="42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7713" name="Line 171"/>
              <p:cNvSpPr>
                <a:spLocks noChangeAspect="1" noChangeShapeType="1"/>
              </p:cNvSpPr>
              <p:nvPr/>
            </p:nvSpPr>
            <p:spPr bwMode="auto">
              <a:xfrm rot="10800000">
                <a:off x="5499" y="11529"/>
                <a:ext cx="1" cy="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4" name="Line 172"/>
              <p:cNvSpPr>
                <a:spLocks noChangeAspect="1" noChangeShapeType="1"/>
              </p:cNvSpPr>
              <p:nvPr/>
            </p:nvSpPr>
            <p:spPr bwMode="auto">
              <a:xfrm>
                <a:off x="5499" y="12649"/>
                <a:ext cx="1" cy="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5" name="Line 173"/>
              <p:cNvSpPr>
                <a:spLocks noChangeAspect="1" noChangeShapeType="1"/>
              </p:cNvSpPr>
              <p:nvPr/>
            </p:nvSpPr>
            <p:spPr bwMode="auto">
              <a:xfrm rot="10800000">
                <a:off x="6822" y="11529"/>
                <a:ext cx="1" cy="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6" name="Line 174"/>
              <p:cNvSpPr>
                <a:spLocks noChangeAspect="1" noChangeShapeType="1"/>
              </p:cNvSpPr>
              <p:nvPr/>
            </p:nvSpPr>
            <p:spPr bwMode="auto">
              <a:xfrm>
                <a:off x="6822" y="12649"/>
                <a:ext cx="1" cy="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7" name="Line 175"/>
              <p:cNvSpPr>
                <a:spLocks noChangeAspect="1" noChangeShapeType="1"/>
              </p:cNvSpPr>
              <p:nvPr/>
            </p:nvSpPr>
            <p:spPr bwMode="auto">
              <a:xfrm>
                <a:off x="6499" y="13373"/>
                <a:ext cx="1" cy="25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8" name="Line 176"/>
              <p:cNvSpPr>
                <a:spLocks noChangeAspect="1" noChangeShapeType="1"/>
              </p:cNvSpPr>
              <p:nvPr/>
            </p:nvSpPr>
            <p:spPr bwMode="auto">
              <a:xfrm>
                <a:off x="6354" y="13444"/>
                <a:ext cx="2" cy="25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9" name="Line 177"/>
              <p:cNvSpPr>
                <a:spLocks noChangeAspect="1" noChangeShapeType="1"/>
              </p:cNvSpPr>
              <p:nvPr/>
            </p:nvSpPr>
            <p:spPr bwMode="auto">
              <a:xfrm>
                <a:off x="6066" y="13588"/>
                <a:ext cx="3" cy="25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661" name="Group 178"/>
            <p:cNvGrpSpPr>
              <a:grpSpLocks/>
            </p:cNvGrpSpPr>
            <p:nvPr/>
          </p:nvGrpSpPr>
          <p:grpSpPr bwMode="auto">
            <a:xfrm>
              <a:off x="1513" y="9556"/>
              <a:ext cx="3401" cy="4935"/>
              <a:chOff x="2556" y="9403"/>
              <a:chExt cx="3401" cy="4935"/>
            </a:xfrm>
          </p:grpSpPr>
          <p:pic>
            <p:nvPicPr>
              <p:cNvPr id="27666" name="Picture 179" descr="P61700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" y="9403"/>
                <a:ext cx="3256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7" name="Text Box 180"/>
              <p:cNvSpPr txBox="1">
                <a:spLocks noChangeArrowheads="1"/>
              </p:cNvSpPr>
              <p:nvPr/>
            </p:nvSpPr>
            <p:spPr bwMode="auto">
              <a:xfrm>
                <a:off x="2556" y="13485"/>
                <a:ext cx="3401" cy="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81" tIns="46842" rIns="90081" bIns="46842">
                <a:spAutoFit/>
              </a:bodyPr>
              <a:lstStyle>
                <a:lvl1pPr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662" name="Group 181"/>
            <p:cNvGrpSpPr>
              <a:grpSpLocks/>
            </p:cNvGrpSpPr>
            <p:nvPr/>
          </p:nvGrpSpPr>
          <p:grpSpPr bwMode="auto">
            <a:xfrm>
              <a:off x="8267" y="10433"/>
              <a:ext cx="3538" cy="2715"/>
              <a:chOff x="8267" y="10717"/>
              <a:chExt cx="3538" cy="2715"/>
            </a:xfrm>
          </p:grpSpPr>
          <p:sp>
            <p:nvSpPr>
              <p:cNvPr id="27663" name="Text Box 182"/>
              <p:cNvSpPr txBox="1">
                <a:spLocks noChangeArrowheads="1"/>
              </p:cNvSpPr>
              <p:nvPr/>
            </p:nvSpPr>
            <p:spPr bwMode="auto">
              <a:xfrm>
                <a:off x="8269" y="10717"/>
                <a:ext cx="1271" cy="1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81" tIns="46842" rIns="90081" bIns="46842" anchor="ctr">
                <a:spAutoFit/>
              </a:bodyPr>
              <a:lstStyle>
                <a:lvl1pPr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4" name="Text Box 183"/>
              <p:cNvSpPr txBox="1">
                <a:spLocks noChangeArrowheads="1"/>
              </p:cNvSpPr>
              <p:nvPr/>
            </p:nvSpPr>
            <p:spPr bwMode="auto">
              <a:xfrm>
                <a:off x="9401" y="10975"/>
                <a:ext cx="2404" cy="1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81" tIns="46842" rIns="90081" bIns="46842" anchor="ctr">
                <a:spAutoFit/>
              </a:bodyPr>
              <a:lstStyle>
                <a:lvl1pPr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</a:pPr>
                <a:r>
                  <a:rPr lang="en-US" sz="3600">
                    <a:latin typeface="Times New Roman" pitchFamily="18" charset="0"/>
                  </a:rPr>
                  <a:t>●</a:t>
                </a:r>
                <a:endParaRPr lang="en-US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5" name="Text Box 184"/>
              <p:cNvSpPr txBox="1">
                <a:spLocks noChangeArrowheads="1"/>
              </p:cNvSpPr>
              <p:nvPr/>
            </p:nvSpPr>
            <p:spPr bwMode="auto">
              <a:xfrm>
                <a:off x="8267" y="11852"/>
                <a:ext cx="2404" cy="1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81" tIns="46842" rIns="90081" bIns="46842" anchor="ctr">
                <a:spAutoFit/>
              </a:bodyPr>
              <a:lstStyle>
                <a:lvl1pPr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75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7655" name="Picture 185" descr="profmonot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t="4500" r="33690"/>
          <a:stretch>
            <a:fillRect/>
          </a:stretch>
        </p:blipFill>
        <p:spPr bwMode="auto">
          <a:xfrm>
            <a:off x="4724400" y="1981200"/>
            <a:ext cx="15335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86" descr="profmonoat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t="4500" r="33690"/>
          <a:stretch>
            <a:fillRect/>
          </a:stretch>
        </p:blipFill>
        <p:spPr bwMode="auto">
          <a:xfrm>
            <a:off x="6934200" y="1981200"/>
            <a:ext cx="15716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187"/>
          <p:cNvSpPr txBox="1">
            <a:spLocks noChangeArrowheads="1"/>
          </p:cNvSpPr>
          <p:nvPr/>
        </p:nvSpPr>
        <p:spPr bwMode="auto">
          <a:xfrm>
            <a:off x="4724400" y="15240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/>
              <a:t>Temps de vol</a:t>
            </a:r>
          </a:p>
        </p:txBody>
      </p:sp>
      <p:sp>
        <p:nvSpPr>
          <p:cNvPr id="27658" name="Text Box 188"/>
          <p:cNvSpPr txBox="1">
            <a:spLocks noChangeArrowheads="1"/>
          </p:cNvSpPr>
          <p:nvPr/>
        </p:nvSpPr>
        <p:spPr bwMode="auto">
          <a:xfrm>
            <a:off x="7010400" y="15240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/>
              <a:t>Atténuation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50846E-C40B-43C4-B08D-B1E86A246053}" type="slidenum">
              <a:rPr lang="fr-FR"/>
              <a:pPr eaLnBrk="1" hangingPunct="1"/>
              <a:t>31</a:t>
            </a:fld>
            <a:endParaRPr lang="fr-FR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Vitesse et atténuation à </a:t>
            </a:r>
            <a:r>
              <a:rPr lang="fr-FR" sz="2000" b="1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fr-FR" sz="2000" b="1" smtClean="0">
                <a:solidFill>
                  <a:schemeClr val="accent2"/>
                </a:solidFill>
              </a:rPr>
              <a:t> proche de la taille des particules (f=3MHZ)</a:t>
            </a:r>
            <a:endParaRPr lang="fr-FR" sz="2000" smtClean="0"/>
          </a:p>
        </p:txBody>
      </p:sp>
      <p:pic>
        <p:nvPicPr>
          <p:cNvPr id="28678" name="Picture 93" descr="tvmon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67200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94" descr="attmono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319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Line 96"/>
          <p:cNvSpPr>
            <a:spLocks noChangeShapeType="1"/>
          </p:cNvSpPr>
          <p:nvPr/>
        </p:nvSpPr>
        <p:spPr bwMode="auto">
          <a:xfrm>
            <a:off x="2362200" y="53340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1" name="Text Box 98"/>
          <p:cNvSpPr txBox="1">
            <a:spLocks noChangeArrowheads="1"/>
          </p:cNvSpPr>
          <p:nvPr/>
        </p:nvSpPr>
        <p:spPr bwMode="auto">
          <a:xfrm>
            <a:off x="1600200" y="4876800"/>
            <a:ext cx="15573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/>
              <a:t>Temps de vol</a:t>
            </a:r>
          </a:p>
          <a:p>
            <a:pPr algn="ctr" eaLnBrk="1" hangingPunct="1">
              <a:spcBef>
                <a:spcPct val="0"/>
              </a:spcBef>
            </a:pPr>
            <a:endParaRPr lang="fr-FR"/>
          </a:p>
          <a:p>
            <a:pPr algn="ctr" eaLnBrk="1" hangingPunct="1">
              <a:spcBef>
                <a:spcPct val="0"/>
              </a:spcBef>
            </a:pPr>
            <a:endParaRPr lang="fr-FR"/>
          </a:p>
          <a:p>
            <a:pPr algn="ctr" eaLnBrk="1" hangingPunct="1">
              <a:spcBef>
                <a:spcPct val="0"/>
              </a:spcBef>
            </a:pPr>
            <a:r>
              <a:rPr lang="fr-FR"/>
              <a:t>concentration</a:t>
            </a:r>
          </a:p>
        </p:txBody>
      </p:sp>
      <p:sp>
        <p:nvSpPr>
          <p:cNvPr id="28682" name="Text Box 101"/>
          <p:cNvSpPr txBox="1">
            <a:spLocks noChangeArrowheads="1"/>
          </p:cNvSpPr>
          <p:nvPr/>
        </p:nvSpPr>
        <p:spPr bwMode="auto">
          <a:xfrm>
            <a:off x="5562600" y="4876800"/>
            <a:ext cx="2205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/>
              <a:t>Atténuation</a:t>
            </a:r>
          </a:p>
          <a:p>
            <a:pPr algn="ctr" eaLnBrk="1" hangingPunct="1">
              <a:spcBef>
                <a:spcPct val="0"/>
              </a:spcBef>
            </a:pPr>
            <a:endParaRPr lang="fr-FR"/>
          </a:p>
          <a:p>
            <a:pPr algn="ctr" eaLnBrk="1" hangingPunct="1">
              <a:spcBef>
                <a:spcPct val="0"/>
              </a:spcBef>
            </a:pPr>
            <a:endParaRPr lang="fr-FR"/>
          </a:p>
          <a:p>
            <a:pPr algn="ctr" eaLnBrk="1" hangingPunct="1">
              <a:spcBef>
                <a:spcPct val="0"/>
              </a:spcBef>
            </a:pPr>
            <a:r>
              <a:rPr lang="fr-FR"/>
              <a:t>Taille des particules</a:t>
            </a:r>
          </a:p>
        </p:txBody>
      </p:sp>
      <p:sp>
        <p:nvSpPr>
          <p:cNvPr id="28683" name="Line 102"/>
          <p:cNvSpPr>
            <a:spLocks noChangeShapeType="1"/>
          </p:cNvSpPr>
          <p:nvPr/>
        </p:nvSpPr>
        <p:spPr bwMode="auto">
          <a:xfrm>
            <a:off x="6705600" y="52578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6614D1-86AA-40B0-B5D3-3F1DEACC965F}" type="slidenum">
              <a:rPr lang="fr-FR"/>
              <a:pPr eaLnBrk="1" hangingPunct="1"/>
              <a:t>32</a:t>
            </a:fld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 de la dynamique de ségrégation</a:t>
            </a:r>
            <a:endParaRPr lang="fr-FR" sz="2000" smtClean="0"/>
          </a:p>
        </p:txBody>
      </p:sp>
      <p:pic>
        <p:nvPicPr>
          <p:cNvPr id="29702" name="Picture 10" descr="spatio29_32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12298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6607175" y="3348038"/>
            <a:ext cx="288925" cy="2159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6607175" y="3708400"/>
            <a:ext cx="288925" cy="2159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6924675" y="3659188"/>
            <a:ext cx="162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latin typeface="Times New Roman" pitchFamily="18" charset="0"/>
              </a:rPr>
              <a:t>grosses particules</a:t>
            </a: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6934200" y="3276600"/>
            <a:ext cx="155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latin typeface="Times New Roman" pitchFamily="18" charset="0"/>
              </a:rPr>
              <a:t>petites particules</a:t>
            </a:r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6464300" y="2916238"/>
            <a:ext cx="205105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9708" name="Rectangle 16"/>
          <p:cNvSpPr>
            <a:spLocks noChangeArrowheads="1"/>
          </p:cNvSpPr>
          <p:nvPr/>
        </p:nvSpPr>
        <p:spPr bwMode="auto">
          <a:xfrm>
            <a:off x="6608763" y="2987675"/>
            <a:ext cx="288925" cy="2159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6956425" y="2916238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latin typeface="Times New Roman" pitchFamily="18" charset="0"/>
              </a:rPr>
              <a:t>fluide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7010400" y="5029200"/>
            <a:ext cx="181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latin typeface="Symbol" pitchFamily="18" charset="2"/>
              </a:rPr>
              <a:t>l</a:t>
            </a:r>
            <a:r>
              <a:rPr lang="en-US" sz="1600">
                <a:latin typeface="Times New Roman" pitchFamily="18" charset="0"/>
              </a:rPr>
              <a:t> = a</a:t>
            </a:r>
            <a:r>
              <a:rPr lang="en-US" sz="1600" baseline="-25000">
                <a:latin typeface="Times New Roman" pitchFamily="18" charset="0"/>
              </a:rPr>
              <a:t>g</a:t>
            </a:r>
            <a:r>
              <a:rPr lang="en-US" sz="1600">
                <a:latin typeface="Times New Roman" pitchFamily="18" charset="0"/>
              </a:rPr>
              <a:t>/a</a:t>
            </a:r>
            <a:r>
              <a:rPr lang="en-US" sz="1600" baseline="-25000">
                <a:latin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</a:rPr>
              <a:t> = 1.689</a:t>
            </a:r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7261225" y="5316538"/>
            <a:ext cx="1311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latin typeface="Symbol" pitchFamily="18" charset="2"/>
              </a:rPr>
              <a:t>f</a:t>
            </a:r>
            <a:r>
              <a:rPr lang="en-US" sz="1600">
                <a:latin typeface="Times New Roman" pitchFamily="18" charset="0"/>
              </a:rPr>
              <a:t> = 0.545</a:t>
            </a: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6400800" y="2133600"/>
            <a:ext cx="2116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/>
              <a:t>Atténuation</a:t>
            </a:r>
          </a:p>
          <a:p>
            <a:pPr algn="ctr" eaLnBrk="1" hangingPunct="1">
              <a:spcBef>
                <a:spcPct val="0"/>
              </a:spcBef>
            </a:pPr>
            <a:r>
              <a:rPr lang="fr-FR"/>
              <a:t> codée en couleurs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92E0A-68FE-4194-AD84-0BDA530D84B7}" type="slidenum">
              <a:rPr lang="fr-FR"/>
              <a:pPr eaLnBrk="1" hangingPunct="1"/>
              <a:t>33</a:t>
            </a:fld>
            <a:endParaRPr lang="fr-FR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 de distance (f=10 MHZ): résolution &gt;10</a:t>
            </a:r>
            <a:r>
              <a:rPr lang="fr-FR" sz="2000" b="1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fr-FR" sz="2000" b="1" smtClean="0">
                <a:solidFill>
                  <a:schemeClr val="accent2"/>
                </a:solidFill>
              </a:rPr>
              <a:t>m</a:t>
            </a:r>
            <a:endParaRPr lang="fr-FR" sz="2000" smtClean="0"/>
          </a:p>
        </p:txBody>
      </p:sp>
      <p:pic>
        <p:nvPicPr>
          <p:cNvPr id="30726" name="Picture 7" descr="mont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00138"/>
            <a:ext cx="70866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D8F136-110A-408C-B787-AA6B899528E5}" type="slidenum">
              <a:rPr lang="fr-FR"/>
              <a:pPr eaLnBrk="1" hangingPunct="1"/>
              <a:t>34</a:t>
            </a:fld>
            <a:endParaRPr lang="fr-FR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Statistique des échos = statistique de présence des billes</a:t>
            </a:r>
            <a:endParaRPr lang="fr-FR" sz="2000" smtClean="0"/>
          </a:p>
        </p:txBody>
      </p:sp>
      <p:pic>
        <p:nvPicPr>
          <p:cNvPr id="31750" name="Picture 4" descr="probacent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1928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concen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657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5334000" y="1447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 flipH="1" flipV="1">
            <a:off x="1981200" y="1371600"/>
            <a:ext cx="327660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4724400" y="4191000"/>
            <a:ext cx="3886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sz="1600"/>
              <a:t>Monocouche de billes d’épaisseur ~30 µm située à ~(R+30) µm de la paroi. Probabilité 30 fois plus élevée que la probabilité moyenne, contre qlq unités pour une distribution de type </a:t>
            </a:r>
          </a:p>
          <a:p>
            <a:pPr>
              <a:spcBef>
                <a:spcPct val="0"/>
              </a:spcBef>
            </a:pPr>
            <a:r>
              <a:rPr lang="fr-FR" sz="1600"/>
              <a:t>" sphère dure  ».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9718ED-4A46-4CBC-B96A-84543E94F064}" type="slidenum">
              <a:rPr lang="fr-FR"/>
              <a:pPr eaLnBrk="1" hangingPunct="1"/>
              <a:t>35</a:t>
            </a:fld>
            <a:endParaRPr lang="fr-FR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Mesures de la concentration de fluides s’écoulant dans un milieu poreux</a:t>
            </a:r>
            <a:endParaRPr lang="fr-FR" sz="2000" smtClean="0"/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49672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271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7721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000"/>
              <a:t>Résolution en concentration de fluides	:     </a:t>
            </a:r>
            <a:r>
              <a:rPr lang="fr-FR" sz="2000">
                <a:latin typeface="Symbol" pitchFamily="18" charset="2"/>
              </a:rPr>
              <a:t>DF</a:t>
            </a:r>
            <a:r>
              <a:rPr lang="fr-FR" sz="2000"/>
              <a:t>     &lt;  0.01</a:t>
            </a:r>
          </a:p>
          <a:p>
            <a:pPr eaLnBrk="1" hangingPunct="1">
              <a:spcBef>
                <a:spcPct val="0"/>
              </a:spcBef>
            </a:pPr>
            <a:r>
              <a:rPr lang="fr-FR" sz="2000"/>
              <a:t>Résolution spatiale		:     </a:t>
            </a:r>
            <a:r>
              <a:rPr lang="fr-FR" sz="2000">
                <a:latin typeface="Symbol" pitchFamily="18" charset="2"/>
              </a:rPr>
              <a:t>D</a:t>
            </a:r>
            <a:r>
              <a:rPr lang="fr-FR" sz="2000"/>
              <a:t>x </a:t>
            </a:r>
            <a:r>
              <a:rPr lang="en-US" sz="2000">
                <a:sym typeface="Symbol" pitchFamily="18" charset="2"/>
              </a:rPr>
              <a:t></a:t>
            </a:r>
            <a:r>
              <a:rPr lang="fr-FR" sz="2000"/>
              <a:t> </a:t>
            </a:r>
            <a:r>
              <a:rPr lang="fr-FR" sz="2000">
                <a:latin typeface="Symbol" pitchFamily="18" charset="2"/>
              </a:rPr>
              <a:t>D</a:t>
            </a:r>
            <a:r>
              <a:rPr lang="fr-FR" sz="2000"/>
              <a:t>z ~ 2mm </a:t>
            </a:r>
            <a:r>
              <a:rPr lang="en-US" sz="2000">
                <a:sym typeface="Symbol" pitchFamily="18" charset="2"/>
              </a:rPr>
              <a:t></a:t>
            </a:r>
            <a:r>
              <a:rPr lang="fr-FR" sz="2000"/>
              <a:t> 1cm</a:t>
            </a:r>
          </a:p>
          <a:p>
            <a:pPr eaLnBrk="1" hangingPunct="1">
              <a:spcBef>
                <a:spcPct val="0"/>
              </a:spcBef>
            </a:pPr>
            <a:r>
              <a:rPr lang="fr-FR" sz="2000"/>
              <a:t>Résolution temporelle		:     </a:t>
            </a:r>
            <a:r>
              <a:rPr lang="fr-FR" sz="2000">
                <a:latin typeface="Symbol" pitchFamily="18" charset="2"/>
              </a:rPr>
              <a:t>D</a:t>
            </a:r>
            <a:r>
              <a:rPr lang="fr-FR" sz="2000"/>
              <a:t>t   ~  2s / couche scannée (z</a:t>
            </a:r>
            <a:r>
              <a:rPr lang="fr-FR" sz="2000" baseline="-25000"/>
              <a:t>i</a:t>
            </a:r>
            <a:r>
              <a:rPr lang="fr-FR" sz="2000"/>
              <a:t>)</a:t>
            </a:r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3200400" y="3810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V="1">
            <a:off x="4724400" y="3276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 flipV="1">
            <a:off x="32004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495300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x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5699125" y="3084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y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3032125" y="11033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379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A20612-979B-4BD2-A590-0D94C4E3DC7C}" type="slidenum">
              <a:rPr lang="fr-FR"/>
              <a:pPr eaLnBrk="1" hangingPunct="1"/>
              <a:t>36</a:t>
            </a:fld>
            <a:endParaRPr lang="fr-FR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Mesures de la concentration de fluides s’écoulant dans un milieu poreux</a:t>
            </a:r>
            <a:endParaRPr lang="fr-FR" sz="2000" smtClean="0"/>
          </a:p>
        </p:txBody>
      </p:sp>
      <p:pic>
        <p:nvPicPr>
          <p:cNvPr id="33798" name="Picture 12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0" t="13205" r="54713" b="55020"/>
          <a:stretch>
            <a:fillRect/>
          </a:stretch>
        </p:blipFill>
        <p:spPr bwMode="auto">
          <a:xfrm>
            <a:off x="611188" y="2565400"/>
            <a:ext cx="720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1476375" y="2133600"/>
            <a:ext cx="24368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Diamètre (µm)   Darcy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 250-300		80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 200-250		55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 150-200		30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 125-150		20</a:t>
            </a:r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3059113" y="22764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3801" name="Group 15"/>
          <p:cNvGrpSpPr>
            <a:grpSpLocks/>
          </p:cNvGrpSpPr>
          <p:nvPr/>
        </p:nvGrpSpPr>
        <p:grpSpPr bwMode="auto">
          <a:xfrm>
            <a:off x="4284663" y="1917700"/>
            <a:ext cx="3602037" cy="3887788"/>
            <a:chOff x="2472" y="981"/>
            <a:chExt cx="2269" cy="2449"/>
          </a:xfrm>
        </p:grpSpPr>
        <p:pic>
          <p:nvPicPr>
            <p:cNvPr id="33812" name="Picture 16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03"/>
            <a:stretch>
              <a:fillRect/>
            </a:stretch>
          </p:blipFill>
          <p:spPr bwMode="auto">
            <a:xfrm>
              <a:off x="2472" y="981"/>
              <a:ext cx="226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3" name="Rectangle 17"/>
            <p:cNvSpPr>
              <a:spLocks noChangeArrowheads="1"/>
            </p:cNvSpPr>
            <p:nvPr/>
          </p:nvSpPr>
          <p:spPr bwMode="auto">
            <a:xfrm>
              <a:off x="3288" y="1344"/>
              <a:ext cx="635" cy="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02" name="Line 18"/>
          <p:cNvSpPr>
            <a:spLocks noChangeShapeType="1"/>
          </p:cNvSpPr>
          <p:nvPr/>
        </p:nvSpPr>
        <p:spPr bwMode="auto">
          <a:xfrm>
            <a:off x="6804025" y="55181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3" name="Text Box 19"/>
          <p:cNvSpPr txBox="1">
            <a:spLocks noChangeArrowheads="1"/>
          </p:cNvSpPr>
          <p:nvPr/>
        </p:nvSpPr>
        <p:spPr bwMode="auto">
          <a:xfrm>
            <a:off x="6661150" y="56610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45mm</a:t>
            </a:r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 flipV="1">
            <a:off x="7524750" y="249396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7596188" y="35734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/>
              <a:t>210mm</a:t>
            </a:r>
          </a:p>
        </p:txBody>
      </p:sp>
      <p:sp>
        <p:nvSpPr>
          <p:cNvPr id="33806" name="Text Box 22"/>
          <p:cNvSpPr txBox="1">
            <a:spLocks noChangeArrowheads="1"/>
          </p:cNvSpPr>
          <p:nvPr/>
        </p:nvSpPr>
        <p:spPr bwMode="auto">
          <a:xfrm>
            <a:off x="4716463" y="15573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3333CC"/>
                </a:solidFill>
              </a:rPr>
              <a:t>Poreux 1	 Poreux 2</a:t>
            </a:r>
            <a:endParaRPr lang="fr-FR"/>
          </a:p>
        </p:txBody>
      </p:sp>
      <p:sp>
        <p:nvSpPr>
          <p:cNvPr id="33807" name="Line 23"/>
          <p:cNvSpPr>
            <a:spLocks noChangeShapeType="1"/>
          </p:cNvSpPr>
          <p:nvPr/>
        </p:nvSpPr>
        <p:spPr bwMode="auto">
          <a:xfrm flipV="1">
            <a:off x="5562600" y="25146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4876800" y="51816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9" name="Text Box 25"/>
          <p:cNvSpPr txBox="1">
            <a:spLocks noChangeArrowheads="1"/>
          </p:cNvSpPr>
          <p:nvPr/>
        </p:nvSpPr>
        <p:spPr bwMode="auto">
          <a:xfrm>
            <a:off x="5029200" y="5257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/>
              <a:t>4</a:t>
            </a:r>
            <a:endParaRPr lang="fr-FR"/>
          </a:p>
        </p:txBody>
      </p:sp>
      <p:sp>
        <p:nvSpPr>
          <p:cNvPr id="33810" name="Text Box 26"/>
          <p:cNvSpPr txBox="1">
            <a:spLocks noChangeArrowheads="1"/>
          </p:cNvSpPr>
          <p:nvPr/>
        </p:nvSpPr>
        <p:spPr bwMode="auto">
          <a:xfrm>
            <a:off x="5562600" y="3276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/>
              <a:t>14</a:t>
            </a:r>
            <a:endParaRPr lang="fr-FR"/>
          </a:p>
        </p:txBody>
      </p:sp>
      <p:sp>
        <p:nvSpPr>
          <p:cNvPr id="33811" name="Text Box 27"/>
          <p:cNvSpPr txBox="1">
            <a:spLocks noChangeArrowheads="1"/>
          </p:cNvSpPr>
          <p:nvPr/>
        </p:nvSpPr>
        <p:spPr bwMode="auto">
          <a:xfrm>
            <a:off x="323850" y="981075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dirty="0"/>
              <a:t>( </a:t>
            </a:r>
            <a:r>
              <a:rPr lang="fr-FR" sz="1400" dirty="0"/>
              <a:t>KRETZ V., BEREST P., HULIN J.P., SALIN D. ,  Water. </a:t>
            </a:r>
            <a:r>
              <a:rPr lang="fr-FR" sz="1400" dirty="0" err="1"/>
              <a:t>Resour</a:t>
            </a:r>
            <a:r>
              <a:rPr lang="fr-FR" sz="1400" dirty="0"/>
              <a:t>. </a:t>
            </a:r>
            <a:r>
              <a:rPr lang="fr-FR" sz="1400" dirty="0" err="1"/>
              <a:t>Res</a:t>
            </a:r>
            <a:r>
              <a:rPr lang="fr-FR" sz="1400" dirty="0"/>
              <a:t>. </a:t>
            </a:r>
            <a:r>
              <a:rPr lang="fr-FR" sz="1400" b="1" dirty="0"/>
              <a:t>39</a:t>
            </a:r>
            <a:r>
              <a:rPr lang="fr-FR" sz="1400" dirty="0"/>
              <a:t> (2), 1032-1040 (2003). </a:t>
            </a:r>
            <a:r>
              <a:rPr lang="fr-F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48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46C174-4290-47D1-884A-7003A82ADC1F}" type="slidenum">
              <a:rPr lang="fr-FR"/>
              <a:pPr eaLnBrk="1" hangingPunct="1"/>
              <a:t>37</a:t>
            </a:fld>
            <a:endParaRPr lang="fr-FR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Mesures de la concentration de fluides s’écoulant dans un milieu poreux</a:t>
            </a:r>
            <a:endParaRPr lang="fr-FR" sz="2000" smtClean="0"/>
          </a:p>
        </p:txBody>
      </p:sp>
      <p:pic>
        <p:nvPicPr>
          <p:cNvPr id="34822" name="Picture 19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15993"/>
          <a:stretch>
            <a:fillRect/>
          </a:stretch>
        </p:blipFill>
        <p:spPr bwMode="auto">
          <a:xfrm>
            <a:off x="4356100" y="1557338"/>
            <a:ext cx="31115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4427538" y="10525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3333CC"/>
                </a:solidFill>
              </a:rPr>
              <a:t>Poreux 1	Poreux 2</a:t>
            </a:r>
          </a:p>
        </p:txBody>
      </p:sp>
      <p:sp>
        <p:nvSpPr>
          <p:cNvPr id="34824" name="Text Box 21"/>
          <p:cNvSpPr txBox="1">
            <a:spLocks noChangeArrowheads="1"/>
          </p:cNvSpPr>
          <p:nvPr/>
        </p:nvSpPr>
        <p:spPr bwMode="auto">
          <a:xfrm>
            <a:off x="7720013" y="2224088"/>
            <a:ext cx="1047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066"/>
                </a:solidFill>
              </a:rPr>
              <a:t>Stable</a:t>
            </a: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066"/>
                </a:solidFill>
              </a:rPr>
              <a:t>Instable</a:t>
            </a:r>
          </a:p>
        </p:txBody>
      </p:sp>
      <p:sp>
        <p:nvSpPr>
          <p:cNvPr id="34825" name="Line 22"/>
          <p:cNvSpPr>
            <a:spLocks noChangeShapeType="1"/>
          </p:cNvSpPr>
          <p:nvPr/>
        </p:nvSpPr>
        <p:spPr bwMode="auto">
          <a:xfrm flipV="1">
            <a:off x="7524750" y="3357563"/>
            <a:ext cx="0" cy="649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7524750" y="350043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/>
              <a:t>q = 25 mm/h</a:t>
            </a:r>
          </a:p>
        </p:txBody>
      </p:sp>
      <p:sp>
        <p:nvSpPr>
          <p:cNvPr id="34827" name="Text Box 24"/>
          <p:cNvSpPr txBox="1">
            <a:spLocks noChangeArrowheads="1"/>
          </p:cNvSpPr>
          <p:nvPr/>
        </p:nvSpPr>
        <p:spPr bwMode="auto">
          <a:xfrm>
            <a:off x="250825" y="2133600"/>
            <a:ext cx="41767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/>
              <a:t>Viscosité identique :    M = </a:t>
            </a:r>
            <a:r>
              <a:rPr lang="fr-FR" b="1">
                <a:latin typeface="Symbol" pitchFamily="18" charset="2"/>
              </a:rPr>
              <a:t>m</a:t>
            </a:r>
            <a:r>
              <a:rPr lang="fr-FR" b="1" baseline="-25000"/>
              <a:t>1</a:t>
            </a:r>
            <a:r>
              <a:rPr lang="fr-FR" b="1"/>
              <a:t>/</a:t>
            </a:r>
            <a:r>
              <a:rPr lang="fr-FR" b="1">
                <a:latin typeface="Symbol" pitchFamily="18" charset="2"/>
              </a:rPr>
              <a:t>m</a:t>
            </a:r>
            <a:r>
              <a:rPr lang="fr-FR" b="1" baseline="-25000"/>
              <a:t>2 </a:t>
            </a:r>
            <a:r>
              <a:rPr lang="fr-FR" b="1"/>
              <a:t>= 1</a:t>
            </a:r>
          </a:p>
          <a:p>
            <a:pPr eaLnBrk="1" hangingPunct="1">
              <a:spcBef>
                <a:spcPct val="0"/>
              </a:spcBef>
            </a:pPr>
            <a:endParaRPr lang="fr-FR" b="1"/>
          </a:p>
          <a:p>
            <a:pPr eaLnBrk="1" hangingPunct="1">
              <a:spcBef>
                <a:spcPct val="0"/>
              </a:spcBef>
            </a:pPr>
            <a:r>
              <a:rPr lang="fr-FR" b="1"/>
              <a:t>Densités différentes:   </a:t>
            </a:r>
            <a:r>
              <a:rPr lang="fr-FR" b="1">
                <a:latin typeface="Symbol" pitchFamily="18" charset="2"/>
              </a:rPr>
              <a:t>Dr</a:t>
            </a:r>
            <a:r>
              <a:rPr lang="fr-FR" b="1"/>
              <a:t> = 46 kg /m</a:t>
            </a:r>
            <a:r>
              <a:rPr lang="fr-FR" b="1" baseline="30000"/>
              <a:t>3</a:t>
            </a:r>
          </a:p>
        </p:txBody>
      </p:sp>
      <p:graphicFrame>
        <p:nvGraphicFramePr>
          <p:cNvPr id="91161" name="Group 25"/>
          <p:cNvGraphicFramePr>
            <a:graphicFrameLocks noGrp="1"/>
          </p:cNvGraphicFramePr>
          <p:nvPr/>
        </p:nvGraphicFramePr>
        <p:xfrm>
          <a:off x="179388" y="3500438"/>
          <a:ext cx="3697287" cy="2268537"/>
        </p:xfrm>
        <a:graphic>
          <a:graphicData uri="http://schemas.openxmlformats.org/drawingml/2006/table">
            <a:tbl>
              <a:tblPr/>
              <a:tblGrid>
                <a:gridCol w="925512"/>
                <a:gridCol w="923925"/>
                <a:gridCol w="923925"/>
                <a:gridCol w="923925"/>
              </a:tblGrid>
              <a:tr h="72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fluide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(Pa.s)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(kg/m3)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(m/s)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sucre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5.3 10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1166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glycérine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5.4 10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358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45EA16-2C7A-4E91-B794-1C8A046EC9A3}" type="slidenum">
              <a:rPr lang="fr-FR"/>
              <a:pPr eaLnBrk="1" hangingPunct="1"/>
              <a:t>38</a:t>
            </a:fld>
            <a:endParaRPr lang="fr-FR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Mesures de la concentration de fluides s’écoulant dans un milieu poreux</a:t>
            </a:r>
            <a:endParaRPr lang="fr-FR" sz="2000" smtClean="0"/>
          </a:p>
        </p:txBody>
      </p:sp>
      <p:pic>
        <p:nvPicPr>
          <p:cNvPr id="35846" name="Picture 31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"/>
          <a:stretch>
            <a:fillRect/>
          </a:stretch>
        </p:blipFill>
        <p:spPr bwMode="auto">
          <a:xfrm>
            <a:off x="1331913" y="1844675"/>
            <a:ext cx="3175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2" descr="f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6"/>
          <a:stretch>
            <a:fillRect/>
          </a:stretch>
        </p:blipFill>
        <p:spPr bwMode="auto">
          <a:xfrm>
            <a:off x="5435600" y="1916113"/>
            <a:ext cx="345598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33"/>
          <p:cNvSpPr txBox="1">
            <a:spLocks noChangeArrowheads="1"/>
          </p:cNvSpPr>
          <p:nvPr/>
        </p:nvSpPr>
        <p:spPr bwMode="auto">
          <a:xfrm>
            <a:off x="2484438" y="126841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3333CC"/>
                </a:solidFill>
              </a:rPr>
              <a:t>Poreux 1</a:t>
            </a:r>
          </a:p>
        </p:txBody>
      </p:sp>
      <p:sp>
        <p:nvSpPr>
          <p:cNvPr id="35849" name="Text Box 34"/>
          <p:cNvSpPr txBox="1">
            <a:spLocks noChangeArrowheads="1"/>
          </p:cNvSpPr>
          <p:nvPr/>
        </p:nvSpPr>
        <p:spPr bwMode="auto">
          <a:xfrm>
            <a:off x="250825" y="2349500"/>
            <a:ext cx="1047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066"/>
                </a:solidFill>
              </a:rPr>
              <a:t>Stable</a:t>
            </a: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b="1">
                <a:solidFill>
                  <a:srgbClr val="FF0066"/>
                </a:solidFill>
              </a:rPr>
              <a:t>Instable</a:t>
            </a:r>
          </a:p>
        </p:txBody>
      </p:sp>
      <p:sp>
        <p:nvSpPr>
          <p:cNvPr id="35850" name="Text Box 35"/>
          <p:cNvSpPr txBox="1">
            <a:spLocks noChangeArrowheads="1"/>
          </p:cNvSpPr>
          <p:nvPr/>
        </p:nvSpPr>
        <p:spPr bwMode="auto">
          <a:xfrm>
            <a:off x="5364163" y="1412875"/>
            <a:ext cx="301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000" b="1"/>
              <a:t>Convectif or dispersif ?</a:t>
            </a:r>
          </a:p>
        </p:txBody>
      </p:sp>
      <p:sp>
        <p:nvSpPr>
          <p:cNvPr id="35851" name="Text Box 36"/>
          <p:cNvSpPr txBox="1">
            <a:spLocks noChangeArrowheads="1"/>
          </p:cNvSpPr>
          <p:nvPr/>
        </p:nvSpPr>
        <p:spPr bwMode="auto">
          <a:xfrm>
            <a:off x="5651500" y="4892675"/>
            <a:ext cx="25923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400" b="1">
                <a:sym typeface="Symbol" pitchFamily="18" charset="2"/>
              </a:rPr>
              <a:t>  </a:t>
            </a:r>
            <a:r>
              <a:rPr lang="fr-FR" sz="2400" b="1"/>
              <a:t>dispersif</a:t>
            </a:r>
          </a:p>
        </p:txBody>
      </p:sp>
      <p:sp>
        <p:nvSpPr>
          <p:cNvPr id="35852" name="Text Box 37"/>
          <p:cNvSpPr txBox="1">
            <a:spLocks noChangeArrowheads="1"/>
          </p:cNvSpPr>
          <p:nvPr/>
        </p:nvSpPr>
        <p:spPr bwMode="auto">
          <a:xfrm>
            <a:off x="684213" y="620713"/>
            <a:ext cx="7704137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2400" b="1">
                <a:sym typeface="Symbol" pitchFamily="18" charset="2"/>
              </a:rPr>
              <a:t>Etalement des fronts entre deux fluides miscibles</a:t>
            </a:r>
            <a:endParaRPr lang="fr-FR" sz="2400" b="1"/>
          </a:p>
        </p:txBody>
      </p:sp>
      <p:sp>
        <p:nvSpPr>
          <p:cNvPr id="35853" name="Text Box 38"/>
          <p:cNvSpPr txBox="1">
            <a:spLocks noChangeArrowheads="1"/>
          </p:cNvSpPr>
          <p:nvPr/>
        </p:nvSpPr>
        <p:spPr bwMode="auto">
          <a:xfrm>
            <a:off x="4752975" y="5516563"/>
            <a:ext cx="4391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1400" dirty="0"/>
              <a:t>( KRETZ V., BEREST P., HULIN J.P., SALIN D. ,  </a:t>
            </a:r>
          </a:p>
          <a:p>
            <a:pPr eaLnBrk="1" hangingPunct="1">
              <a:spcBef>
                <a:spcPct val="0"/>
              </a:spcBef>
            </a:pPr>
            <a:r>
              <a:rPr lang="fr-FR" sz="1400" dirty="0"/>
              <a:t>Water. </a:t>
            </a:r>
            <a:r>
              <a:rPr lang="fr-FR" sz="1400" dirty="0" err="1"/>
              <a:t>Resour</a:t>
            </a:r>
            <a:r>
              <a:rPr lang="fr-FR" sz="1400" dirty="0"/>
              <a:t>. </a:t>
            </a:r>
            <a:r>
              <a:rPr lang="fr-FR" sz="1400" dirty="0" err="1"/>
              <a:t>Res</a:t>
            </a:r>
            <a:r>
              <a:rPr lang="fr-FR" sz="1400" dirty="0"/>
              <a:t>. </a:t>
            </a:r>
            <a:r>
              <a:rPr lang="fr-FR" sz="1400" b="1" dirty="0"/>
              <a:t>39</a:t>
            </a:r>
            <a:r>
              <a:rPr lang="fr-FR" sz="1400" dirty="0"/>
              <a:t> (2), 1032-1040 (2003).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41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67F5C-1E10-4D36-9F6C-5BE12CA0BE61}" type="slidenum">
              <a:rPr lang="fr-FR"/>
              <a:pPr eaLnBrk="1" hangingPunct="1"/>
              <a:t>39</a:t>
            </a:fld>
            <a:endParaRPr lang="fr-FR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065213"/>
            <a:ext cx="8424863" cy="719137"/>
          </a:xfrm>
        </p:spPr>
        <p:txBody>
          <a:bodyPr/>
          <a:lstStyle/>
          <a:p>
            <a:pPr eaLnBrk="1" hangingPunct="1"/>
            <a:r>
              <a:rPr lang="fr-FR" sz="2000" dirty="0" smtClean="0"/>
              <a:t>Réflexion et réfraction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cas général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fr-FR" sz="2000" dirty="0" smtClean="0"/>
              <a:t>Approche tensorielle: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cours Marc François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fr-FR" sz="2000" dirty="0" smtClean="0"/>
              <a:t>Ultrasons 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T.G. Leighton 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Prog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 in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Biophys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 and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Molec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 Biol.93 (2007) 3–83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fr-FR" sz="2000" dirty="0" smtClean="0"/>
              <a:t>Vélocimétrie :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Manneville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 et al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Eur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. Phys. J.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Ap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. 28,361 (2004)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fr-FR" sz="2000" dirty="0" smtClean="0"/>
              <a:t>Acoustique en milieux poreux </a:t>
            </a:r>
            <a:r>
              <a:rPr lang="fr-FR" sz="2000" dirty="0"/>
              <a:t>: </a:t>
            </a:r>
            <a:endParaRPr lang="fr-FR" sz="2000" dirty="0" smtClean="0"/>
          </a:p>
          <a:p>
            <a:pPr lvl="1" eaLnBrk="1" hangingPunct="1"/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Biot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, J.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Acoust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. Soc. Am. 28,168 (1956)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Biot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, J.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Acoust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. Soc. Am. 28,179(1956)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Biot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, "General Solutions of the Equations of Elasticity and Consolidation for a Porous Material" (1956)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Biot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, "Theory of Deformation of a Porous Viscoelastic Anisotropic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Solidl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" (1956)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Plona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, "Observation of the Second Bulk Compressional Wave in a Porous Medium at Ultrasonic Frequencies" (1980)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 eaLnBrk="1" hangingPunct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Johnson et al, "Tortuosity and Acoustic Slow Waves" (1980)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 eaLnBrk="1" hangingPunct="1"/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Kretz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 et al, "An Experimental Study of the Effects of Density and Viscosity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Contrastes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 on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Macrodispersion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 in Porous Media" (2003)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Supports pédagogiques animés:</a:t>
            </a:r>
            <a:r>
              <a:rPr lang="fr-FR" sz="2000" dirty="0"/>
              <a:t> </a:t>
            </a:r>
            <a:r>
              <a:rPr lang="fr-FR" sz="1600" dirty="0" smtClean="0">
                <a:hlinkClick r:id="rId14"/>
              </a:rPr>
              <a:t>http://www.phy.ntnu.edu.tw/</a:t>
            </a:r>
            <a:endParaRPr lang="fr-FR" sz="1600" dirty="0"/>
          </a:p>
          <a:p>
            <a:pPr eaLnBrk="1" hangingPunct="1"/>
            <a:endParaRPr lang="fr-FR" sz="2000" dirty="0" smtClean="0"/>
          </a:p>
          <a:p>
            <a:pPr eaLnBrk="1" hangingPunct="1"/>
            <a:endParaRPr lang="fr-FR" sz="2000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Sources et compléments: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9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127435" y="1408065"/>
            <a:ext cx="7021697" cy="962418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40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Techniques Expérimentales Avancées, 2014-2015</a:t>
            </a:r>
          </a:p>
        </p:txBody>
      </p:sp>
      <p:sp>
        <p:nvSpPr>
          <p:cNvPr id="41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67F5C-1E10-4D36-9F6C-5BE12CA0BE61}" type="slidenum">
              <a:rPr lang="fr-FR"/>
              <a:pPr eaLnBrk="1" hangingPunct="1"/>
              <a:t>4</a:t>
            </a:fld>
            <a:endParaRPr lang="fr-FR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61656"/>
            <a:ext cx="8424863" cy="7191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000" dirty="0" smtClean="0"/>
              <a:t>Ondes de déformation élastique : </a:t>
            </a:r>
          </a:p>
          <a:p>
            <a:pPr eaLnBrk="1" hangingPunct="1"/>
            <a:endParaRPr lang="fr-FR" sz="2000" dirty="0" smtClean="0"/>
          </a:p>
          <a:p>
            <a:pPr eaLnBrk="1" hangingPunct="1"/>
            <a:endParaRPr lang="fr-FR" sz="2000" dirty="0" smtClean="0"/>
          </a:p>
          <a:p>
            <a:pPr marL="0" indent="0" eaLnBrk="1" hangingPunct="1">
              <a:buNone/>
            </a:pPr>
            <a:endParaRPr lang="fr-FR" sz="2000" dirty="0" smtClean="0"/>
          </a:p>
          <a:p>
            <a:pPr marL="0" indent="0" eaLnBrk="1" hangingPunct="1">
              <a:buNone/>
            </a:pPr>
            <a:endParaRPr lang="fr-FR" sz="2000" dirty="0" smtClean="0"/>
          </a:p>
          <a:p>
            <a:pPr marL="0" indent="0" eaLnBrk="1" hangingPunct="1">
              <a:buNone/>
            </a:pPr>
            <a:r>
              <a:rPr lang="fr-FR" sz="2000" dirty="0" smtClean="0"/>
              <a:t>Longitudinales </a:t>
            </a:r>
            <a:r>
              <a:rPr lang="fr-FR" sz="2000" dirty="0"/>
              <a:t>(</a:t>
            </a:r>
            <a:r>
              <a:rPr lang="fr-FR" sz="2000" dirty="0" smtClean="0"/>
              <a:t>P, compression</a:t>
            </a:r>
            <a:r>
              <a:rPr lang="fr-FR" sz="2000" dirty="0"/>
              <a:t>) </a:t>
            </a:r>
            <a:r>
              <a:rPr lang="fr-FR" sz="2000" dirty="0" smtClean="0"/>
              <a:t>          Transverses (T, de cisaillement)</a:t>
            </a:r>
          </a:p>
          <a:p>
            <a:pPr eaLnBrk="1" hangingPunct="1"/>
            <a:endParaRPr lang="fr-FR" sz="2000" dirty="0"/>
          </a:p>
          <a:p>
            <a:pPr eaLnBrk="1" hangingPunct="1"/>
            <a:endParaRPr lang="fr-FR" sz="2000" dirty="0" smtClean="0"/>
          </a:p>
          <a:p>
            <a:pPr eaLnBrk="1" hangingPunct="1"/>
            <a:endParaRPr lang="fr-FR" sz="2000" dirty="0"/>
          </a:p>
          <a:p>
            <a:pPr eaLnBrk="1" hangingPunct="1"/>
            <a:endParaRPr lang="fr-FR" sz="2000" dirty="0" smtClean="0"/>
          </a:p>
          <a:p>
            <a:pPr eaLnBrk="1" hangingPunct="1"/>
            <a:endParaRPr lang="fr-FR" sz="2000" dirty="0"/>
          </a:p>
          <a:p>
            <a:pPr eaLnBrk="1" hangingPunct="1"/>
            <a:endParaRPr lang="fr-FR" sz="2000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Propagation du son en volume</a:t>
            </a:r>
            <a:endParaRPr lang="fr-FR" dirty="0" smtClean="0"/>
          </a:p>
        </p:txBody>
      </p:sp>
      <p:pic>
        <p:nvPicPr>
          <p:cNvPr id="4104" name="Picture 4" descr="eq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1502718"/>
            <a:ext cx="13684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755650" y="2427692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dirty="0"/>
              <a:t>	air: 300 m/s	solide: </a:t>
            </a:r>
            <a:r>
              <a:rPr lang="fr-FR" dirty="0" err="1"/>
              <a:t>qlq</a:t>
            </a:r>
            <a:r>
              <a:rPr lang="fr-FR" dirty="0"/>
              <a:t> km/s	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55999" y="3401239"/>
            <a:ext cx="6098552" cy="962418"/>
            <a:chOff x="684213" y="3401239"/>
            <a:chExt cx="6098552" cy="962418"/>
          </a:xfrm>
        </p:grpSpPr>
        <p:sp>
          <p:nvSpPr>
            <p:cNvPr id="4102" name="Rectangle 25"/>
            <p:cNvSpPr>
              <a:spLocks noChangeArrowheads="1"/>
            </p:cNvSpPr>
            <p:nvPr/>
          </p:nvSpPr>
          <p:spPr bwMode="auto">
            <a:xfrm>
              <a:off x="684213" y="3401239"/>
              <a:ext cx="6098552" cy="962418"/>
            </a:xfrm>
            <a:prstGeom prst="rect">
              <a:avLst/>
            </a:prstGeom>
            <a:solidFill>
              <a:srgbClr val="00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pic>
          <p:nvPicPr>
            <p:cNvPr id="4106" name="Picture 23" descr="eq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3472675"/>
              <a:ext cx="19775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4" descr="eq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4" y="3472675"/>
              <a:ext cx="1713695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8" name="Picture 26" descr="eq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37151"/>
            <a:ext cx="2303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7" descr="eq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835564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8" descr="eq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63" y="4717294"/>
            <a:ext cx="201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827088" y="4480738"/>
            <a:ext cx="568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/>
              <a:t>Coeff</a:t>
            </a:r>
            <a:r>
              <a:rPr lang="fr-FR" dirty="0" smtClean="0"/>
              <a:t> </a:t>
            </a:r>
            <a:r>
              <a:rPr lang="fr-FR" dirty="0"/>
              <a:t>de Lamé=f(module d’Young; </a:t>
            </a:r>
            <a:r>
              <a:rPr lang="fr-FR" dirty="0" err="1" smtClean="0"/>
              <a:t>coeff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Poisson</a:t>
            </a:r>
            <a:r>
              <a:rPr lang="fr-FR" dirty="0"/>
              <a:t>)</a:t>
            </a:r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4638283" y="1502718"/>
            <a:ext cx="3275368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/>
              <a:t>K=module élastique  (Pa);</a:t>
            </a:r>
          </a:p>
          <a:p>
            <a:pPr eaLnBrk="1" hangingPunct="1"/>
            <a:r>
              <a:rPr lang="fr-FR" b="1" dirty="0" smtClean="0">
                <a:latin typeface="Symbol" pitchFamily="18" charset="2"/>
              </a:rPr>
              <a:t>r =</a:t>
            </a:r>
            <a:r>
              <a:rPr lang="fr-FR" b="1" dirty="0" smtClean="0"/>
              <a:t>masse </a:t>
            </a:r>
            <a:r>
              <a:rPr lang="fr-FR" b="1" dirty="0"/>
              <a:t>volumique (kg/m</a:t>
            </a:r>
            <a:r>
              <a:rPr lang="fr-FR" b="1" baseline="30000" dirty="0"/>
              <a:t>3</a:t>
            </a:r>
            <a:r>
              <a:rPr lang="fr-FR" b="1" dirty="0"/>
              <a:t>)</a:t>
            </a:r>
          </a:p>
        </p:txBody>
      </p:sp>
      <p:pic>
        <p:nvPicPr>
          <p:cNvPr id="18" name="Picture 27" descr="eq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6"/>
          <a:stretch/>
        </p:blipFill>
        <p:spPr bwMode="auto">
          <a:xfrm>
            <a:off x="3559418" y="5604160"/>
            <a:ext cx="29696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559418" y="5632674"/>
            <a:ext cx="568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   :   module de torsion  (Pa)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27637" y="728010"/>
            <a:ext cx="587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dirty="0" smtClean="0"/>
              <a:t>(</a:t>
            </a:r>
            <a:r>
              <a:rPr lang="fr-FR" sz="1600" dirty="0" smtClean="0"/>
              <a:t>Approche </a:t>
            </a:r>
            <a:r>
              <a:rPr lang="fr-FR" sz="1600" dirty="0"/>
              <a:t>tensorielle: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cours Marc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François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7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5346" y="62296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Techniques Expérimentales Avancées, 2014-2015</a:t>
            </a:r>
          </a:p>
        </p:txBody>
      </p:sp>
      <p:sp>
        <p:nvSpPr>
          <p:cNvPr id="512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CD223-38AE-4076-8134-5455CA43E342}" type="slidenum">
              <a:rPr lang="fr-FR"/>
              <a:pPr eaLnBrk="1" hangingPunct="1"/>
              <a:t>5</a:t>
            </a:fld>
            <a:endParaRPr lang="fr-FR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Propagation, réflexion et réfraction :</a:t>
            </a:r>
            <a:endParaRPr lang="fr-F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12875"/>
            <a:ext cx="8686800" cy="1108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Vitesse et impédance acoustiques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dirty="0" smtClean="0"/>
          </a:p>
        </p:txBody>
      </p:sp>
      <p:pic>
        <p:nvPicPr>
          <p:cNvPr id="5127" name="Picture 4" descr="eq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" y="1773238"/>
            <a:ext cx="13684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6" descr="eq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84" y="1916113"/>
            <a:ext cx="2736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28"/>
          <p:cNvSpPr>
            <a:spLocks noChangeArrowheads="1"/>
          </p:cNvSpPr>
          <p:nvPr/>
        </p:nvSpPr>
        <p:spPr bwMode="auto">
          <a:xfrm>
            <a:off x="228600" y="2636838"/>
            <a:ext cx="8686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/>
              <a:t>Réflexion / transmission entre deux milieux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</p:txBody>
      </p:sp>
      <p:grpSp>
        <p:nvGrpSpPr>
          <p:cNvPr id="5130" name="Group 129"/>
          <p:cNvGrpSpPr>
            <a:grpSpLocks/>
          </p:cNvGrpSpPr>
          <p:nvPr/>
        </p:nvGrpSpPr>
        <p:grpSpPr bwMode="auto">
          <a:xfrm>
            <a:off x="515938" y="3230563"/>
            <a:ext cx="3886200" cy="1800225"/>
            <a:chOff x="1157" y="2160"/>
            <a:chExt cx="2448" cy="1134"/>
          </a:xfrm>
        </p:grpSpPr>
        <p:sp>
          <p:nvSpPr>
            <p:cNvPr id="5139" name="Rectangle 130"/>
            <p:cNvSpPr>
              <a:spLocks noChangeArrowheads="1"/>
            </p:cNvSpPr>
            <p:nvPr/>
          </p:nvSpPr>
          <p:spPr bwMode="auto">
            <a:xfrm>
              <a:off x="2381" y="2160"/>
              <a:ext cx="1224" cy="11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140" name="Group 131"/>
            <p:cNvGrpSpPr>
              <a:grpSpLocks/>
            </p:cNvGrpSpPr>
            <p:nvPr/>
          </p:nvGrpSpPr>
          <p:grpSpPr bwMode="auto">
            <a:xfrm>
              <a:off x="1157" y="2160"/>
              <a:ext cx="2177" cy="1134"/>
              <a:chOff x="1157" y="2160"/>
              <a:chExt cx="2177" cy="1134"/>
            </a:xfrm>
          </p:grpSpPr>
          <p:sp>
            <p:nvSpPr>
              <p:cNvPr id="5141" name="Rectangle 132"/>
              <p:cNvSpPr>
                <a:spLocks noChangeArrowheads="1"/>
              </p:cNvSpPr>
              <p:nvPr/>
            </p:nvSpPr>
            <p:spPr bwMode="auto">
              <a:xfrm>
                <a:off x="1157" y="2160"/>
                <a:ext cx="1224" cy="113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2" name="Text Box 133"/>
              <p:cNvSpPr txBox="1">
                <a:spLocks noChangeArrowheads="1"/>
              </p:cNvSpPr>
              <p:nvPr/>
            </p:nvSpPr>
            <p:spPr bwMode="auto">
              <a:xfrm>
                <a:off x="2654" y="2205"/>
                <a:ext cx="635" cy="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/>
                  <a:t>Milieu 2 (c</a:t>
                </a:r>
                <a:r>
                  <a:rPr lang="fr-FR" baseline="-25000"/>
                  <a:t>2</a:t>
                </a:r>
                <a:r>
                  <a:rPr lang="fr-FR"/>
                  <a:t>; Z</a:t>
                </a:r>
                <a:r>
                  <a:rPr lang="fr-FR" baseline="-25000"/>
                  <a:t>2</a:t>
                </a:r>
                <a:r>
                  <a:rPr lang="fr-FR"/>
                  <a:t>)</a:t>
                </a:r>
              </a:p>
            </p:txBody>
          </p:sp>
          <p:sp>
            <p:nvSpPr>
              <p:cNvPr id="5143" name="Text Box 134"/>
              <p:cNvSpPr txBox="1">
                <a:spLocks noChangeArrowheads="1"/>
              </p:cNvSpPr>
              <p:nvPr/>
            </p:nvSpPr>
            <p:spPr bwMode="auto">
              <a:xfrm>
                <a:off x="1474" y="2205"/>
                <a:ext cx="635" cy="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/>
                  <a:t>Milieu 1 (c</a:t>
                </a:r>
                <a:r>
                  <a:rPr lang="fr-FR" baseline="-25000"/>
                  <a:t>1</a:t>
                </a:r>
                <a:r>
                  <a:rPr lang="fr-FR"/>
                  <a:t>; Z</a:t>
                </a:r>
                <a:r>
                  <a:rPr lang="fr-FR" baseline="-25000"/>
                  <a:t>1</a:t>
                </a:r>
                <a:r>
                  <a:rPr lang="fr-FR"/>
                  <a:t>)</a:t>
                </a:r>
              </a:p>
            </p:txBody>
          </p:sp>
          <p:grpSp>
            <p:nvGrpSpPr>
              <p:cNvPr id="5144" name="Group 135"/>
              <p:cNvGrpSpPr>
                <a:grpSpLocks/>
              </p:cNvGrpSpPr>
              <p:nvPr/>
            </p:nvGrpSpPr>
            <p:grpSpPr bwMode="auto">
              <a:xfrm>
                <a:off x="1338" y="2613"/>
                <a:ext cx="1996" cy="548"/>
                <a:chOff x="748" y="1525"/>
                <a:chExt cx="1996" cy="548"/>
              </a:xfrm>
            </p:grpSpPr>
            <p:sp>
              <p:nvSpPr>
                <p:cNvPr id="5145" name="Line 136"/>
                <p:cNvSpPr>
                  <a:spLocks noChangeShapeType="1"/>
                </p:cNvSpPr>
                <p:nvPr/>
              </p:nvSpPr>
              <p:spPr bwMode="auto">
                <a:xfrm>
                  <a:off x="748" y="1842"/>
                  <a:ext cx="90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46" name="Line 137"/>
                <p:cNvSpPr>
                  <a:spLocks noChangeShapeType="1"/>
                </p:cNvSpPr>
                <p:nvPr/>
              </p:nvSpPr>
              <p:spPr bwMode="auto">
                <a:xfrm>
                  <a:off x="748" y="1752"/>
                  <a:ext cx="907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47" name="Line 138"/>
                <p:cNvSpPr>
                  <a:spLocks noChangeShapeType="1"/>
                </p:cNvSpPr>
                <p:nvPr/>
              </p:nvSpPr>
              <p:spPr bwMode="auto">
                <a:xfrm>
                  <a:off x="1837" y="1797"/>
                  <a:ext cx="90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48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066" y="1842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fr-FR"/>
                    <a:t>P</a:t>
                  </a:r>
                  <a:r>
                    <a:rPr lang="fr-FR" baseline="-25000"/>
                    <a:t>i</a:t>
                  </a:r>
                </a:p>
              </p:txBody>
            </p:sp>
            <p:sp>
              <p:nvSpPr>
                <p:cNvPr id="5149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154" y="1752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fr-FR">
                      <a:solidFill>
                        <a:srgbClr val="FF0000"/>
                      </a:solidFill>
                    </a:rPr>
                    <a:t>P</a:t>
                  </a:r>
                  <a:r>
                    <a:rPr lang="fr-FR" baseline="-25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5150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066" y="1525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fr-FR">
                      <a:solidFill>
                        <a:schemeClr val="accent2"/>
                      </a:solidFill>
                    </a:rPr>
                    <a:t>P</a:t>
                  </a:r>
                  <a:r>
                    <a:rPr lang="fr-FR" baseline="-25000">
                      <a:solidFill>
                        <a:schemeClr val="accent2"/>
                      </a:solidFill>
                    </a:rPr>
                    <a:t>r</a:t>
                  </a:r>
                </a:p>
              </p:txBody>
            </p:sp>
          </p:grpSp>
        </p:grpSp>
      </p:grpSp>
      <p:pic>
        <p:nvPicPr>
          <p:cNvPr id="5131" name="Picture 142" descr="eq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2590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3" descr="eq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2520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46"/>
          <p:cNvSpPr txBox="1">
            <a:spLocks noChangeArrowheads="1"/>
          </p:cNvSpPr>
          <p:nvPr/>
        </p:nvSpPr>
        <p:spPr bwMode="auto">
          <a:xfrm>
            <a:off x="5003800" y="3141663"/>
            <a:ext cx="345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/>
              <a:t>Amplitude de l’onde:</a:t>
            </a:r>
          </a:p>
        </p:txBody>
      </p:sp>
      <p:sp>
        <p:nvSpPr>
          <p:cNvPr id="5136" name="Text Box 147"/>
          <p:cNvSpPr txBox="1">
            <a:spLocks noChangeArrowheads="1"/>
          </p:cNvSpPr>
          <p:nvPr/>
        </p:nvSpPr>
        <p:spPr bwMode="auto">
          <a:xfrm>
            <a:off x="5219700" y="479742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/>
              <a:t>Energie:</a:t>
            </a:r>
          </a:p>
        </p:txBody>
      </p:sp>
      <p:sp>
        <p:nvSpPr>
          <p:cNvPr id="5137" name="Rectangle 148"/>
          <p:cNvSpPr>
            <a:spLocks noChangeArrowheads="1"/>
          </p:cNvSpPr>
          <p:nvPr/>
        </p:nvSpPr>
        <p:spPr bwMode="auto">
          <a:xfrm>
            <a:off x="4362450" y="5178425"/>
            <a:ext cx="4648200" cy="8667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38" name="Rectangle 149"/>
          <p:cNvSpPr>
            <a:spLocks noChangeArrowheads="1"/>
          </p:cNvSpPr>
          <p:nvPr/>
        </p:nvSpPr>
        <p:spPr bwMode="auto">
          <a:xfrm>
            <a:off x="521801" y="1804988"/>
            <a:ext cx="5361960" cy="838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946417" y="1804988"/>
                <a:ext cx="2968983" cy="120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fr-FR" sz="1600" dirty="0" smtClean="0"/>
                  <a:t>(où K=module élastique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1600" dirty="0" smtClean="0"/>
                  <a:t> module d’incompressibilité: 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1600" b="0" i="1" dirty="0" smtClean="0">
                    <a:latin typeface="Cambria" pitchFamily="18" charset="0"/>
                    <a:ea typeface="Cambria Math" pitchFamily="18" charset="0"/>
                  </a:rPr>
                  <a:t>V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/>
                          </a:rPr>
                          <m:t>𝜕</m:t>
                        </m:r>
                        <m:r>
                          <a:rPr lang="fr-FR" sz="16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fr-FR" sz="1600" b="0" i="1" smtClean="0">
                            <a:latin typeface="Cambria Math"/>
                          </a:rPr>
                          <m:t>𝜕</m:t>
                        </m:r>
                        <m:r>
                          <a:rPr lang="fr-FR" sz="160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fr-FR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fr-FR" sz="1600" b="0" i="1" smtClean="0">
                            <a:latin typeface="Cambria Math"/>
                          </a:rPr>
                          <m:t>3(1−2</m:t>
                        </m:r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 smtClean="0"/>
                  <a:t>	)</a:t>
                </a:r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17" y="1804988"/>
                <a:ext cx="2968983" cy="1209947"/>
              </a:xfrm>
              <a:prstGeom prst="rect">
                <a:avLst/>
              </a:prstGeom>
              <a:blipFill rotWithShape="1">
                <a:blip r:embed="rId9"/>
                <a:stretch>
                  <a:fillRect l="-1025" t="-3518" b="-2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358815" y="5110932"/>
                <a:ext cx="35416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Rq</a:t>
                </a:r>
                <a:r>
                  <a:rPr lang="fr-FR" dirty="0" smtClean="0"/>
                  <a:t>: pour angles </a:t>
                </a:r>
                <a:r>
                  <a:rPr lang="fr-FR" dirty="0" smtClean="0">
                    <a:latin typeface="Symbol" pitchFamily="18" charset="2"/>
                  </a:rPr>
                  <a:t>a</a:t>
                </a:r>
                <a:r>
                  <a:rPr lang="fr-FR" baseline="-25000" dirty="0" smtClean="0">
                    <a:latin typeface="Symbol" pitchFamily="18" charset="2"/>
                  </a:rPr>
                  <a:t>1</a:t>
                </a:r>
                <a:r>
                  <a:rPr lang="fr-FR" dirty="0" smtClean="0">
                    <a:latin typeface="+mj-lt"/>
                  </a:rPr>
                  <a:t> et </a:t>
                </a:r>
                <a:r>
                  <a:rPr lang="fr-FR" dirty="0" smtClean="0">
                    <a:latin typeface="Symbol" pitchFamily="18" charset="2"/>
                  </a:rPr>
                  <a:t>a</a:t>
                </a:r>
                <a:r>
                  <a:rPr lang="fr-FR" baseline="-25000" dirty="0" smtClean="0">
                    <a:latin typeface="Symbol" pitchFamily="18" charset="2"/>
                  </a:rPr>
                  <a:t>2</a:t>
                </a:r>
                <a:r>
                  <a:rPr lang="fr-FR" dirty="0" smtClean="0">
                    <a:latin typeface="+mj-lt"/>
                  </a:rPr>
                  <a:t> : </a:t>
                </a:r>
              </a:p>
              <a:p>
                <a:r>
                  <a:rPr lang="fr-FR" dirty="0" smtClean="0">
                    <a:latin typeface="+mj-lt"/>
                  </a:rPr>
                  <a:t>Z</a:t>
                </a:r>
                <a:r>
                  <a:rPr lang="fr-FR" baseline="-25000" dirty="0" smtClean="0">
                    <a:latin typeface="+mj-lt"/>
                  </a:rPr>
                  <a:t>1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dirty="0" smtClean="0">
                    <a:latin typeface="+mj-lt"/>
                  </a:rPr>
                  <a:t> </a:t>
                </a:r>
                <a:r>
                  <a:rPr lang="fr-FR" dirty="0"/>
                  <a:t>Z</a:t>
                </a:r>
                <a:r>
                  <a:rPr lang="fr-FR" baseline="-25000" dirty="0"/>
                  <a:t>1 </a:t>
                </a:r>
                <a:r>
                  <a:rPr lang="fr-FR" dirty="0" smtClean="0">
                    <a:latin typeface="+mj-lt"/>
                  </a:rPr>
                  <a:t>/cos</a:t>
                </a:r>
                <a:r>
                  <a:rPr lang="fr-FR" dirty="0" smtClean="0">
                    <a:latin typeface="Symbol" pitchFamily="18" charset="2"/>
                  </a:rPr>
                  <a:t>a</a:t>
                </a:r>
                <a:r>
                  <a:rPr lang="fr-FR" baseline="-25000" dirty="0" smtClean="0">
                    <a:latin typeface="Symbol" pitchFamily="18" charset="2"/>
                  </a:rPr>
                  <a:t>1</a:t>
                </a:r>
                <a:r>
                  <a:rPr lang="fr-FR" dirty="0" smtClean="0"/>
                  <a:t> </a:t>
                </a:r>
                <a:r>
                  <a:rPr lang="fr-FR" dirty="0" smtClean="0">
                    <a:latin typeface="+mj-lt"/>
                  </a:rPr>
                  <a:t>et </a:t>
                </a:r>
                <a:r>
                  <a:rPr lang="fr-FR" dirty="0"/>
                  <a:t>Z</a:t>
                </a:r>
                <a:r>
                  <a:rPr lang="fr-FR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Z</a:t>
                </a:r>
                <a:r>
                  <a:rPr lang="fr-FR" baseline="-25000" dirty="0" smtClean="0"/>
                  <a:t>2 </a:t>
                </a:r>
                <a:r>
                  <a:rPr lang="fr-FR" dirty="0"/>
                  <a:t>/</a:t>
                </a:r>
                <a:r>
                  <a:rPr lang="fr-FR" dirty="0" smtClean="0"/>
                  <a:t>cos</a:t>
                </a:r>
                <a:r>
                  <a:rPr lang="fr-FR" dirty="0" smtClean="0">
                    <a:latin typeface="Symbol" pitchFamily="18" charset="2"/>
                  </a:rPr>
                  <a:t>a</a:t>
                </a:r>
                <a:r>
                  <a:rPr lang="fr-FR" baseline="-25000" dirty="0" smtClean="0">
                    <a:latin typeface="Symbol" pitchFamily="18" charset="2"/>
                  </a:rPr>
                  <a:t>2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5" y="5110932"/>
                <a:ext cx="3541674" cy="784830"/>
              </a:xfrm>
              <a:prstGeom prst="rect">
                <a:avLst/>
              </a:prstGeom>
              <a:blipFill rotWithShape="1">
                <a:blip r:embed="rId10"/>
                <a:stretch>
                  <a:fillRect l="-1549" t="-3876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664919" y="5314839"/>
                <a:ext cx="1778743" cy="593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𝑇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19" y="5314839"/>
                <a:ext cx="1778743" cy="5939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020891" y="5289063"/>
                <a:ext cx="1843810" cy="64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𝑅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91" y="5289063"/>
                <a:ext cx="1843810" cy="6454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228601" y="5904022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sz="1600" dirty="0"/>
              <a:t>Réflexion et </a:t>
            </a:r>
            <a:r>
              <a:rPr lang="fr-FR" sz="1600" dirty="0" smtClean="0"/>
              <a:t>réfraction: 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hlinkClick r:id="rId13"/>
              </a:rPr>
              <a:t>cas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général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614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DEAEEC-40DC-4B2B-AC75-2907F9BA408F}" type="slidenum">
              <a:rPr lang="fr-FR"/>
              <a:pPr eaLnBrk="1" hangingPunct="1"/>
              <a:t>6</a:t>
            </a:fld>
            <a:endParaRPr lang="fr-FR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Propagation, réflexion et réfraction :</a:t>
            </a:r>
            <a:endParaRPr lang="fr-FR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293813"/>
            <a:ext cx="8686800" cy="1108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smtClean="0"/>
              <a:t>Vitesse et impédance acoustiques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/>
          </a:p>
        </p:txBody>
      </p:sp>
      <p:pic>
        <p:nvPicPr>
          <p:cNvPr id="6151" name="Picture 4" descr="eq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39888"/>
            <a:ext cx="1149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5" name="Group 5"/>
          <p:cNvGraphicFramePr>
            <a:graphicFrameLocks noGrp="1"/>
          </p:cNvGraphicFramePr>
          <p:nvPr>
            <p:ph sz="half" idx="2"/>
          </p:nvPr>
        </p:nvGraphicFramePr>
        <p:xfrm>
          <a:off x="755650" y="2708275"/>
          <a:ext cx="6911975" cy="2597148"/>
        </p:xfrm>
        <a:graphic>
          <a:graphicData uri="http://schemas.openxmlformats.org/drawingml/2006/table">
            <a:tbl>
              <a:tblPr/>
              <a:tblGrid>
                <a:gridCol w="1550988"/>
                <a:gridCol w="1214437"/>
                <a:gridCol w="1381125"/>
                <a:gridCol w="1384300"/>
                <a:gridCol w="1381125"/>
              </a:tblGrid>
              <a:tr h="3657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matériau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compression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cisaillement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57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(m/s)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(Pa.s/m)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(m/s)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(Pa.s/m)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Eau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Aluminium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6350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8,4 10</a:t>
                      </a:r>
                      <a:r>
                        <a:rPr kumimoji="0" 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Polystyrène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Polyéthylène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99" name="Picture 52" descr="eq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827213"/>
            <a:ext cx="2184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0" name="Rectangle 53"/>
          <p:cNvSpPr>
            <a:spLocks noChangeArrowheads="1"/>
          </p:cNvSpPr>
          <p:nvPr/>
        </p:nvSpPr>
        <p:spPr bwMode="auto">
          <a:xfrm>
            <a:off x="611188" y="5445125"/>
            <a:ext cx="8686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b="1" dirty="0"/>
              <a:t>Remarque: Les propriétés élastiques dépendent de T !!</a:t>
            </a:r>
            <a:endParaRPr lang="fr-FR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6201" name="Rectangle 54"/>
          <p:cNvSpPr>
            <a:spLocks noChangeArrowheads="1"/>
          </p:cNvSpPr>
          <p:nvPr/>
        </p:nvSpPr>
        <p:spPr bwMode="auto">
          <a:xfrm>
            <a:off x="1017588" y="1652588"/>
            <a:ext cx="4838700" cy="7143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17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0F306-3FC2-4927-A478-7DDBCA1782FD}" type="slidenum">
              <a:rPr lang="fr-FR"/>
              <a:pPr eaLnBrk="1" hangingPunct="1"/>
              <a:t>7</a:t>
            </a:fld>
            <a:endParaRPr lang="fr-F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accent2"/>
                </a:solidFill>
              </a:rPr>
              <a:t>Réflexion et réfraction :</a:t>
            </a:r>
            <a:endParaRPr lang="fr-FR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1268413"/>
            <a:ext cx="8686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dirty="0"/>
              <a:t>Réflexion / réfraction entre deux </a:t>
            </a:r>
            <a:r>
              <a:rPr lang="fr-FR" sz="2000" dirty="0" smtClean="0"/>
              <a:t>milieux </a:t>
            </a:r>
            <a:endParaRPr lang="fr-FR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195513" y="1916113"/>
            <a:ext cx="1943100" cy="27368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60350" y="1916113"/>
            <a:ext cx="1943100" cy="27368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627313" y="1989138"/>
            <a:ext cx="1223962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Milieu 2 (c</a:t>
            </a:r>
            <a:r>
              <a:rPr lang="fr-FR" baseline="-25000"/>
              <a:t>2l</a:t>
            </a:r>
            <a:r>
              <a:rPr lang="fr-FR"/>
              <a:t>; c</a:t>
            </a:r>
            <a:r>
              <a:rPr lang="fr-FR" baseline="-25000"/>
              <a:t>2t;</a:t>
            </a:r>
            <a:r>
              <a:rPr lang="fr-FR">
                <a:latin typeface="Symbol" pitchFamily="18" charset="2"/>
              </a:rPr>
              <a:t>r</a:t>
            </a:r>
            <a:r>
              <a:rPr lang="fr-FR" baseline="-25000"/>
              <a:t>1</a:t>
            </a:r>
            <a:r>
              <a:rPr lang="fr-FR"/>
              <a:t>)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755650" y="1989138"/>
            <a:ext cx="10810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Milieu 1   (c</a:t>
            </a:r>
            <a:r>
              <a:rPr lang="fr-FR" baseline="-25000"/>
              <a:t>1l</a:t>
            </a:r>
            <a:r>
              <a:rPr lang="fr-FR"/>
              <a:t>;</a:t>
            </a:r>
            <a:r>
              <a:rPr lang="fr-FR">
                <a:latin typeface="Symbol" pitchFamily="18" charset="2"/>
              </a:rPr>
              <a:t>r</a:t>
            </a:r>
            <a:r>
              <a:rPr lang="fr-FR" baseline="-25000"/>
              <a:t>1</a:t>
            </a:r>
            <a:r>
              <a:rPr lang="fr-FR"/>
              <a:t>)</a:t>
            </a:r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V="1">
            <a:off x="596900" y="3933825"/>
            <a:ext cx="1598613" cy="522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>
            <a:off x="635000" y="3429000"/>
            <a:ext cx="1489075" cy="5048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 flipV="1">
            <a:off x="2185988" y="3159125"/>
            <a:ext cx="43180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2400300" y="27606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L</a:t>
            </a:r>
            <a:r>
              <a:rPr lang="fr-FR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1254125" y="3244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L</a:t>
            </a:r>
            <a:r>
              <a:rPr lang="fr-FR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4572000" y="2952303"/>
            <a:ext cx="4021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/>
              <a:t>Réfraction: loi de </a:t>
            </a:r>
            <a:r>
              <a:rPr lang="fr-FR" b="1" dirty="0" err="1"/>
              <a:t>Snell</a:t>
            </a:r>
            <a:r>
              <a:rPr lang="fr-FR" b="1" dirty="0"/>
              <a:t>-Descartes: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4581525" y="185261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/>
              <a:t>Réflection:</a:t>
            </a:r>
          </a:p>
        </p:txBody>
      </p:sp>
      <p:sp>
        <p:nvSpPr>
          <p:cNvPr id="7186" name="Line 28"/>
          <p:cNvSpPr>
            <a:spLocks noChangeShapeType="1"/>
          </p:cNvSpPr>
          <p:nvPr/>
        </p:nvSpPr>
        <p:spPr bwMode="auto">
          <a:xfrm>
            <a:off x="539750" y="39338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7" name="Line 29"/>
          <p:cNvSpPr>
            <a:spLocks noChangeShapeType="1"/>
          </p:cNvSpPr>
          <p:nvPr/>
        </p:nvSpPr>
        <p:spPr bwMode="auto">
          <a:xfrm flipV="1">
            <a:off x="2230438" y="3228975"/>
            <a:ext cx="1193800" cy="687388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8" name="Text Box 31"/>
          <p:cNvSpPr txBox="1">
            <a:spLocks noChangeArrowheads="1"/>
          </p:cNvSpPr>
          <p:nvPr/>
        </p:nvSpPr>
        <p:spPr bwMode="auto">
          <a:xfrm>
            <a:off x="3517900" y="306228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663300"/>
                </a:solidFill>
              </a:rPr>
              <a:t>T</a:t>
            </a:r>
            <a:r>
              <a:rPr lang="fr-FR" baseline="-250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7189" name="Text Box 32"/>
          <p:cNvSpPr txBox="1">
            <a:spLocks noChangeArrowheads="1"/>
          </p:cNvSpPr>
          <p:nvPr/>
        </p:nvSpPr>
        <p:spPr bwMode="auto">
          <a:xfrm>
            <a:off x="619125" y="3552825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latin typeface="Symbol" pitchFamily="18" charset="2"/>
              </a:rPr>
              <a:t>a</a:t>
            </a:r>
            <a:r>
              <a:rPr lang="fr-FR" baseline="-25000"/>
              <a:t>1</a:t>
            </a:r>
            <a:r>
              <a:rPr lang="fr-FR"/>
              <a:t>’</a:t>
            </a:r>
          </a:p>
        </p:txBody>
      </p:sp>
      <p:sp>
        <p:nvSpPr>
          <p:cNvPr id="7190" name="Text Box 33"/>
          <p:cNvSpPr txBox="1">
            <a:spLocks noChangeArrowheads="1"/>
          </p:cNvSpPr>
          <p:nvPr/>
        </p:nvSpPr>
        <p:spPr bwMode="auto">
          <a:xfrm>
            <a:off x="893763" y="3894138"/>
            <a:ext cx="49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latin typeface="Symbol" pitchFamily="18" charset="2"/>
              </a:rPr>
              <a:t>a</a:t>
            </a:r>
            <a:r>
              <a:rPr lang="fr-FR" baseline="-25000"/>
              <a:t>1</a:t>
            </a:r>
            <a:endParaRPr lang="fr-FR"/>
          </a:p>
        </p:txBody>
      </p:sp>
      <p:sp>
        <p:nvSpPr>
          <p:cNvPr id="7191" name="Text Box 34"/>
          <p:cNvSpPr txBox="1">
            <a:spLocks noChangeArrowheads="1"/>
          </p:cNvSpPr>
          <p:nvPr/>
        </p:nvSpPr>
        <p:spPr bwMode="auto">
          <a:xfrm>
            <a:off x="2730500" y="2947988"/>
            <a:ext cx="49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fr-FR" baseline="-25000">
                <a:solidFill>
                  <a:srgbClr val="FF0000"/>
                </a:solidFill>
              </a:rPr>
              <a:t>2l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192" name="Text Box 35"/>
          <p:cNvSpPr txBox="1">
            <a:spLocks noChangeArrowheads="1"/>
          </p:cNvSpPr>
          <p:nvPr/>
        </p:nvSpPr>
        <p:spPr bwMode="auto">
          <a:xfrm>
            <a:off x="3328988" y="3429000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663300"/>
                </a:solidFill>
                <a:latin typeface="Symbol" pitchFamily="18" charset="2"/>
              </a:rPr>
              <a:t>a</a:t>
            </a:r>
            <a:r>
              <a:rPr lang="fr-FR" baseline="-25000">
                <a:solidFill>
                  <a:srgbClr val="663300"/>
                </a:solidFill>
              </a:rPr>
              <a:t>2t</a:t>
            </a:r>
            <a:endParaRPr lang="fr-FR">
              <a:solidFill>
                <a:srgbClr val="663300"/>
              </a:solidFill>
            </a:endParaRPr>
          </a:p>
        </p:txBody>
      </p:sp>
      <p:sp>
        <p:nvSpPr>
          <p:cNvPr id="7193" name="Arc 37"/>
          <p:cNvSpPr>
            <a:spLocks/>
          </p:cNvSpPr>
          <p:nvPr/>
        </p:nvSpPr>
        <p:spPr bwMode="auto">
          <a:xfrm>
            <a:off x="3067050" y="3429000"/>
            <a:ext cx="314325" cy="523875"/>
          </a:xfrm>
          <a:custGeom>
            <a:avLst/>
            <a:gdLst>
              <a:gd name="T0" fmla="*/ 107831 w 21600"/>
              <a:gd name="T1" fmla="*/ 0 h 20289"/>
              <a:gd name="T2" fmla="*/ 314325 w 21600"/>
              <a:gd name="T3" fmla="*/ 523875 h 20289"/>
              <a:gd name="T4" fmla="*/ 0 w 21600"/>
              <a:gd name="T5" fmla="*/ 523875 h 20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289" fill="none" extrusionOk="0">
                <a:moveTo>
                  <a:pt x="7410" y="-1"/>
                </a:moveTo>
                <a:cubicBezTo>
                  <a:pt x="15931" y="3111"/>
                  <a:pt x="21600" y="11217"/>
                  <a:pt x="21600" y="20289"/>
                </a:cubicBezTo>
              </a:path>
              <a:path w="21600" h="20289" stroke="0" extrusionOk="0">
                <a:moveTo>
                  <a:pt x="7410" y="-1"/>
                </a:moveTo>
                <a:cubicBezTo>
                  <a:pt x="15931" y="3111"/>
                  <a:pt x="21600" y="11217"/>
                  <a:pt x="21600" y="20289"/>
                </a:cubicBezTo>
                <a:lnTo>
                  <a:pt x="0" y="20289"/>
                </a:lnTo>
                <a:lnTo>
                  <a:pt x="7410" y="-1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94" name="Arc 38"/>
          <p:cNvSpPr>
            <a:spLocks/>
          </p:cNvSpPr>
          <p:nvPr/>
        </p:nvSpPr>
        <p:spPr bwMode="auto">
          <a:xfrm>
            <a:off x="2552700" y="3265488"/>
            <a:ext cx="533400" cy="638175"/>
          </a:xfrm>
          <a:custGeom>
            <a:avLst/>
            <a:gdLst>
              <a:gd name="T0" fmla="*/ 39042 w 21600"/>
              <a:gd name="T1" fmla="*/ 0 h 21542"/>
              <a:gd name="T2" fmla="*/ 533400 w 21600"/>
              <a:gd name="T3" fmla="*/ 638175 h 21542"/>
              <a:gd name="T4" fmla="*/ 0 w 21600"/>
              <a:gd name="T5" fmla="*/ 638175 h 215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42" fill="none" extrusionOk="0">
                <a:moveTo>
                  <a:pt x="1581" y="-1"/>
                </a:moveTo>
                <a:cubicBezTo>
                  <a:pt x="12866" y="828"/>
                  <a:pt x="21600" y="10226"/>
                  <a:pt x="21600" y="21542"/>
                </a:cubicBezTo>
              </a:path>
              <a:path w="21600" h="21542" stroke="0" extrusionOk="0">
                <a:moveTo>
                  <a:pt x="1581" y="-1"/>
                </a:moveTo>
                <a:cubicBezTo>
                  <a:pt x="12866" y="828"/>
                  <a:pt x="21600" y="10226"/>
                  <a:pt x="21600" y="21542"/>
                </a:cubicBezTo>
                <a:lnTo>
                  <a:pt x="0" y="21542"/>
                </a:lnTo>
                <a:lnTo>
                  <a:pt x="1581" y="-1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95" name="Arc 39"/>
          <p:cNvSpPr>
            <a:spLocks/>
          </p:cNvSpPr>
          <p:nvPr/>
        </p:nvSpPr>
        <p:spPr bwMode="auto">
          <a:xfrm flipH="1">
            <a:off x="1025525" y="3663950"/>
            <a:ext cx="219075" cy="257175"/>
          </a:xfrm>
          <a:custGeom>
            <a:avLst/>
            <a:gdLst>
              <a:gd name="T0" fmla="*/ 0 w 21600"/>
              <a:gd name="T1" fmla="*/ 0 h 21600"/>
              <a:gd name="T2" fmla="*/ 219075 w 21600"/>
              <a:gd name="T3" fmla="*/ 257175 h 21600"/>
              <a:gd name="T4" fmla="*/ 0 w 21600"/>
              <a:gd name="T5" fmla="*/ 2571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96" name="Arc 40"/>
          <p:cNvSpPr>
            <a:spLocks/>
          </p:cNvSpPr>
          <p:nvPr/>
        </p:nvSpPr>
        <p:spPr bwMode="auto">
          <a:xfrm rot="5656769" flipV="1">
            <a:off x="1185863" y="3948113"/>
            <a:ext cx="219075" cy="257175"/>
          </a:xfrm>
          <a:custGeom>
            <a:avLst/>
            <a:gdLst>
              <a:gd name="T0" fmla="*/ 0 w 21600"/>
              <a:gd name="T1" fmla="*/ 0 h 21600"/>
              <a:gd name="T2" fmla="*/ 219075 w 21600"/>
              <a:gd name="T3" fmla="*/ 257175 h 21600"/>
              <a:gd name="T4" fmla="*/ 0 w 21600"/>
              <a:gd name="T5" fmla="*/ 2571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197" name="Arc 41"/>
          <p:cNvSpPr>
            <a:spLocks/>
          </p:cNvSpPr>
          <p:nvPr/>
        </p:nvSpPr>
        <p:spPr bwMode="auto">
          <a:xfrm>
            <a:off x="7467600" y="22479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198" name="Text Box 42"/>
          <p:cNvSpPr txBox="1">
            <a:spLocks noChangeArrowheads="1"/>
          </p:cNvSpPr>
          <p:nvPr/>
        </p:nvSpPr>
        <p:spPr bwMode="auto">
          <a:xfrm>
            <a:off x="4695825" y="4584700"/>
            <a:ext cx="2982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/>
              <a:t>Incidences critiques:</a:t>
            </a:r>
          </a:p>
        </p:txBody>
      </p:sp>
      <p:grpSp>
        <p:nvGrpSpPr>
          <p:cNvPr id="7199" name="Group 51"/>
          <p:cNvGrpSpPr>
            <a:grpSpLocks/>
          </p:cNvGrpSpPr>
          <p:nvPr/>
        </p:nvGrpSpPr>
        <p:grpSpPr bwMode="auto">
          <a:xfrm>
            <a:off x="4732338" y="3429000"/>
            <a:ext cx="3752850" cy="809625"/>
            <a:chOff x="2993" y="3539"/>
            <a:chExt cx="2364" cy="510"/>
          </a:xfrm>
        </p:grpSpPr>
        <p:sp>
          <p:nvSpPr>
            <p:cNvPr id="7205" name="Rectangle 49"/>
            <p:cNvSpPr>
              <a:spLocks noChangeArrowheads="1"/>
            </p:cNvSpPr>
            <p:nvPr/>
          </p:nvSpPr>
          <p:spPr bwMode="auto">
            <a:xfrm>
              <a:off x="2993" y="3539"/>
              <a:ext cx="2364" cy="51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pic>
          <p:nvPicPr>
            <p:cNvPr id="7206" name="Picture 43" descr="eq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3604"/>
              <a:ext cx="229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00" name="Picture 53" descr="eq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1" y="5138737"/>
            <a:ext cx="1847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01" name="Group 55"/>
          <p:cNvGrpSpPr>
            <a:grpSpLocks/>
          </p:cNvGrpSpPr>
          <p:nvPr/>
        </p:nvGrpSpPr>
        <p:grpSpPr bwMode="auto">
          <a:xfrm>
            <a:off x="5589588" y="2243138"/>
            <a:ext cx="1409700" cy="571500"/>
            <a:chOff x="137" y="3399"/>
            <a:chExt cx="888" cy="360"/>
          </a:xfrm>
        </p:grpSpPr>
        <p:sp>
          <p:nvSpPr>
            <p:cNvPr id="7203" name="Rectangle 52"/>
            <p:cNvSpPr>
              <a:spLocks noChangeArrowheads="1"/>
            </p:cNvSpPr>
            <p:nvPr/>
          </p:nvSpPr>
          <p:spPr bwMode="auto">
            <a:xfrm>
              <a:off x="137" y="3399"/>
              <a:ext cx="858" cy="36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204" name="Text Box 54"/>
            <p:cNvSpPr txBox="1">
              <a:spLocks noChangeArrowheads="1"/>
            </p:cNvSpPr>
            <p:nvPr/>
          </p:nvSpPr>
          <p:spPr bwMode="auto">
            <a:xfrm>
              <a:off x="251" y="3419"/>
              <a:ext cx="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400">
                  <a:latin typeface="Symbol" pitchFamily="18" charset="2"/>
                </a:rPr>
                <a:t>a</a:t>
              </a:r>
              <a:r>
                <a:rPr lang="fr-FR" sz="2400" baseline="-25000"/>
                <a:t>1</a:t>
              </a:r>
              <a:r>
                <a:rPr lang="fr-FR" sz="2400"/>
                <a:t>’=</a:t>
              </a:r>
              <a:r>
                <a:rPr lang="fr-FR" sz="2400">
                  <a:latin typeface="Symbol" pitchFamily="18" charset="2"/>
                </a:rPr>
                <a:t>a</a:t>
              </a:r>
              <a:r>
                <a:rPr lang="fr-FR" sz="2400" baseline="-25000"/>
                <a:t>1</a:t>
              </a:r>
              <a:endParaRPr lang="fr-FR" sz="2400"/>
            </a:p>
          </p:txBody>
        </p:sp>
      </p:grpSp>
      <p:pic>
        <p:nvPicPr>
          <p:cNvPr id="7202" name="Picture 56" descr="eq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13338"/>
            <a:ext cx="18764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327944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58738" y="5075531"/>
                <a:ext cx="4343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Rq</a:t>
                </a:r>
                <a:r>
                  <a:rPr lang="fr-FR" sz="1600" dirty="0"/>
                  <a:t>: Réflexion et réfraction:  </a:t>
                </a:r>
                <a:r>
                  <a:rPr lang="fr-FR" sz="1600" dirty="0">
                    <a:solidFill>
                      <a:schemeClr val="accent1">
                        <a:lumMod val="75000"/>
                      </a:schemeClr>
                    </a:solidFill>
                    <a:hlinkClick r:id="rId8"/>
                  </a:rPr>
                  <a:t>cas général</a:t>
                </a:r>
                <a:r>
                  <a:rPr lang="fr-FR" sz="1600" dirty="0"/>
                  <a:t>)</a:t>
                </a:r>
              </a:p>
              <a:p>
                <a:r>
                  <a:rPr lang="fr-FR" sz="1600" dirty="0" smtClean="0"/>
                  <a:t>pour </a:t>
                </a:r>
                <a:r>
                  <a:rPr lang="fr-FR" sz="1600" dirty="0" smtClean="0"/>
                  <a:t>angles </a:t>
                </a:r>
                <a:r>
                  <a:rPr lang="fr-FR" sz="1600" dirty="0" smtClean="0">
                    <a:latin typeface="Symbol" pitchFamily="18" charset="2"/>
                  </a:rPr>
                  <a:t>a</a:t>
                </a:r>
                <a:r>
                  <a:rPr lang="fr-FR" sz="1600" baseline="-25000" dirty="0" smtClean="0">
                    <a:latin typeface="Symbol" pitchFamily="18" charset="2"/>
                  </a:rPr>
                  <a:t>1</a:t>
                </a:r>
                <a:r>
                  <a:rPr lang="fr-FR" sz="1600" dirty="0" smtClean="0">
                    <a:latin typeface="+mj-lt"/>
                  </a:rPr>
                  <a:t> et </a:t>
                </a:r>
                <a:r>
                  <a:rPr lang="fr-FR" sz="1600" dirty="0" smtClean="0">
                    <a:latin typeface="Symbol" pitchFamily="18" charset="2"/>
                  </a:rPr>
                  <a:t>a</a:t>
                </a:r>
                <a:r>
                  <a:rPr lang="fr-FR" sz="1600" baseline="-25000" dirty="0" smtClean="0">
                    <a:latin typeface="Symbol" pitchFamily="18" charset="2"/>
                  </a:rPr>
                  <a:t>2</a:t>
                </a:r>
                <a:r>
                  <a:rPr lang="fr-FR" sz="1600" dirty="0" smtClean="0">
                    <a:latin typeface="+mj-lt"/>
                  </a:rPr>
                  <a:t> : </a:t>
                </a:r>
              </a:p>
              <a:p>
                <a:r>
                  <a:rPr lang="fr-FR" sz="1600" dirty="0" smtClean="0">
                    <a:latin typeface="+mj-lt"/>
                  </a:rPr>
                  <a:t>Z</a:t>
                </a:r>
                <a:r>
                  <a:rPr lang="fr-FR" sz="1600" baseline="-25000" dirty="0" smtClean="0">
                    <a:latin typeface="+mj-lt"/>
                  </a:rPr>
                  <a:t>1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1600" dirty="0" smtClean="0">
                    <a:latin typeface="+mj-lt"/>
                  </a:rPr>
                  <a:t> </a:t>
                </a:r>
                <a:r>
                  <a:rPr lang="fr-FR" sz="1600" dirty="0"/>
                  <a:t>Z</a:t>
                </a:r>
                <a:r>
                  <a:rPr lang="fr-FR" sz="1600" baseline="-25000" dirty="0"/>
                  <a:t>1 </a:t>
                </a:r>
                <a:r>
                  <a:rPr lang="fr-FR" sz="1600" dirty="0" smtClean="0">
                    <a:latin typeface="+mj-lt"/>
                  </a:rPr>
                  <a:t>/cos</a:t>
                </a:r>
                <a:r>
                  <a:rPr lang="fr-FR" sz="1600" dirty="0" smtClean="0">
                    <a:latin typeface="Symbol" pitchFamily="18" charset="2"/>
                  </a:rPr>
                  <a:t>a</a:t>
                </a:r>
                <a:r>
                  <a:rPr lang="fr-FR" sz="1600" baseline="-25000" dirty="0" smtClean="0">
                    <a:latin typeface="Symbol" pitchFamily="18" charset="2"/>
                  </a:rPr>
                  <a:t>1</a:t>
                </a:r>
                <a:r>
                  <a:rPr lang="fr-FR" sz="1600" dirty="0" smtClean="0"/>
                  <a:t> </a:t>
                </a:r>
                <a:r>
                  <a:rPr lang="fr-FR" sz="1600" dirty="0" smtClean="0">
                    <a:latin typeface="+mj-lt"/>
                  </a:rPr>
                  <a:t>et </a:t>
                </a:r>
                <a:r>
                  <a:rPr lang="fr-FR" sz="1600" dirty="0"/>
                  <a:t>Z</a:t>
                </a:r>
                <a:r>
                  <a:rPr lang="fr-FR" sz="16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dirty="0" smtClean="0"/>
                  <a:t>Z</a:t>
                </a:r>
                <a:r>
                  <a:rPr lang="fr-FR" sz="1600" baseline="-25000" dirty="0" smtClean="0"/>
                  <a:t>2 </a:t>
                </a:r>
                <a:r>
                  <a:rPr lang="fr-FR" sz="1600" dirty="0"/>
                  <a:t>/</a:t>
                </a:r>
                <a:r>
                  <a:rPr lang="fr-FR" sz="1600" dirty="0" smtClean="0"/>
                  <a:t>cos</a:t>
                </a:r>
                <a:r>
                  <a:rPr lang="fr-FR" sz="1600" dirty="0" smtClean="0">
                    <a:latin typeface="Symbol" pitchFamily="18" charset="2"/>
                  </a:rPr>
                  <a:t>a</a:t>
                </a:r>
                <a:r>
                  <a:rPr lang="fr-FR" sz="1600" baseline="-25000" dirty="0" smtClean="0">
                    <a:latin typeface="Symbol" pitchFamily="18" charset="2"/>
                  </a:rPr>
                  <a:t>2</a:t>
                </a:r>
                <a:r>
                  <a:rPr lang="fr-FR" sz="1600" dirty="0" smtClean="0"/>
                  <a:t> </a:t>
                </a:r>
                <a:endParaRPr lang="fr-FR" sz="1600" dirty="0"/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" y="5075531"/>
                <a:ext cx="4343400" cy="1077218"/>
              </a:xfrm>
              <a:prstGeom prst="rect">
                <a:avLst/>
              </a:prstGeom>
              <a:blipFill rotWithShape="1">
                <a:blip r:embed="rId9"/>
                <a:stretch>
                  <a:fillRect l="-843" t="-1705"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17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0F306-3FC2-4927-A478-7DDBCA1782FD}" type="slidenum">
              <a:rPr lang="fr-FR"/>
              <a:pPr eaLnBrk="1" hangingPunct="1"/>
              <a:t>8</a:t>
            </a:fld>
            <a:endParaRPr lang="fr-F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Affaiblissements des ondes: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228600" y="1268413"/>
                <a:ext cx="8686800" cy="576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fr-FR" sz="2000" b="1" dirty="0" smtClean="0"/>
                  <a:t>Absorption</a:t>
                </a:r>
                <a:r>
                  <a:rPr lang="fr-FR" sz="2000" dirty="0" smtClean="0"/>
                  <a:t> = dégradation de l’énergie vibratoire en chaleur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fr-FR" sz="2000" dirty="0" smtClean="0"/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fr-FR" sz="2000" dirty="0" smtClean="0"/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fr-FR" sz="2000" dirty="0" smtClean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fr-FR" sz="2000" b="1" dirty="0" smtClean="0"/>
                  <a:t>Diffusion</a:t>
                </a:r>
                <a:r>
                  <a:rPr lang="fr-FR" sz="2000" dirty="0" smtClean="0"/>
                  <a:t> = dispersion de l’énergie par les hétérogénéités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fr-FR" sz="20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 smtClean="0"/>
                  <a:t> 	Diffusion Rayleigh: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𝑘𝑎</m:t>
                    </m:r>
                    <m:r>
                      <a:rPr lang="fr-FR" sz="2000" b="0" i="1" smtClean="0">
                        <a:latin typeface="Cambria Math"/>
                      </a:rPr>
                      <m:t>&lt;1 →</m:t>
                    </m:r>
                  </m:oMath>
                </a14:m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𝑎𝑡𝑡</m:t>
                        </m:r>
                      </m:sub>
                    </m:sSub>
                    <m:r>
                      <a:rPr lang="fr-FR" sz="20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fr-F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fr-F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/>
                  <a:t>	</a:t>
                </a:r>
                <a:r>
                  <a:rPr lang="fr-FR" sz="2000" dirty="0" smtClean="0"/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𝑘𝑎</m:t>
                    </m:r>
                    <m:r>
                      <a:rPr lang="fr-FR" sz="2000" b="0" i="1" smtClean="0">
                        <a:latin typeface="Cambria Math"/>
                      </a:rPr>
                      <m:t>&gt;</m:t>
                    </m:r>
                    <m:r>
                      <a:rPr lang="fr-FR" sz="2000" i="1">
                        <a:latin typeface="Cambria Math"/>
                      </a:rPr>
                      <m:t>1 →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𝑎𝑡𝑡</m:t>
                        </m:r>
                      </m:sub>
                    </m:sSub>
                    <m:r>
                      <a:rPr lang="fr-FR" sz="2000" i="1">
                        <a:latin typeface="Cambria Math"/>
                        <a:ea typeface="Cambria Math"/>
                      </a:rPr>
                      <m:t>∝(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 smtClean="0"/>
                  <a:t>	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𝑘𝑎</m:t>
                    </m:r>
                    <m:r>
                      <a:rPr lang="fr-FR" sz="2000" i="1">
                        <a:latin typeface="Cambria Math"/>
                      </a:rPr>
                      <m:t>≫1 →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𝑎𝑡𝑡</m:t>
                        </m:r>
                      </m:sub>
                    </m:sSub>
                    <m:r>
                      <a:rPr lang="fr-FR" sz="2000" i="1">
                        <a:latin typeface="Cambria Math"/>
                        <a:ea typeface="Cambria Math"/>
                      </a:rPr>
                      <m:t>∝(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/>
                        <a:ea typeface="Cambria Math"/>
                      </a:rPr>
                      <m:t>,1/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 smtClean="0"/>
                  <a:t>	</a:t>
                </a:r>
                <a:r>
                  <a:rPr lang="fr-FR" sz="2000" dirty="0" err="1" smtClean="0"/>
                  <a:t>Rq</a:t>
                </a:r>
                <a:r>
                  <a:rPr lang="fr-FR" sz="2000" dirty="0" smtClean="0"/>
                  <a:t>: pour les hétérogénéités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000" dirty="0" smtClean="0"/>
                  <a:t> réflexion/réfraction</a:t>
                </a:r>
                <a:endParaRPr lang="fr-FR" sz="20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fr-FR" sz="2000" b="1" dirty="0" smtClean="0"/>
                  <a:t>Divergence du faisceau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800" b="1" dirty="0" smtClean="0"/>
                  <a:t>				</a:t>
                </a:r>
                <a:r>
                  <a:rPr lang="fr-FR" sz="2000" dirty="0" smtClean="0"/>
                  <a:t>D: diamètre du transducteur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:endParaRPr lang="fr-FR" sz="2000" b="1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b="1" dirty="0" err="1" smtClean="0"/>
                  <a:t>Rq</a:t>
                </a:r>
                <a:r>
                  <a:rPr lang="fr-FR" sz="2000" b="1" dirty="0" smtClean="0"/>
                  <a:t>: </a:t>
                </a:r>
                <a:r>
                  <a:rPr lang="fr-FR" sz="2000" dirty="0" smtClean="0"/>
                  <a:t>plus la longueur d’onde est faible, moins l’onde se propage loin!</a:t>
                </a:r>
                <a:endParaRPr lang="fr-FR" sz="20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/>
                  <a:t>	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fr-FR" sz="2000" dirty="0"/>
                  <a:t>		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2400" dirty="0"/>
              </a:p>
            </p:txBody>
          </p:sp>
        </mc:Choice>
        <mc:Fallback xmlns="">
          <p:sp>
            <p:nvSpPr>
              <p:cNvPr id="717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68413"/>
                <a:ext cx="8686800" cy="576262"/>
              </a:xfrm>
              <a:prstGeom prst="rect">
                <a:avLst/>
              </a:prstGeom>
              <a:blipFill rotWithShape="1">
                <a:blip r:embed="rId3"/>
                <a:stretch>
                  <a:fillRect l="-772" t="-9474" b="-70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7" name="Arc 41"/>
          <p:cNvSpPr>
            <a:spLocks/>
          </p:cNvSpPr>
          <p:nvPr/>
        </p:nvSpPr>
        <p:spPr bwMode="auto">
          <a:xfrm>
            <a:off x="7467600" y="22479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893178" y="1773859"/>
                <a:ext cx="1826871" cy="4923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𝑎𝑡𝑡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78" y="1773859"/>
                <a:ext cx="1826871" cy="49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625219" y="1773859"/>
                <a:ext cx="3842381" cy="4740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fr-FR" sz="20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𝑎𝑡𝑡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=−20</m:t>
                        </m:r>
                        <m:func>
                          <m:func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box>
                              <m:box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  <m:r>
                              <a:rPr lang="fr-FR" sz="2000" i="1">
                                <a:latin typeface="Cambria Math"/>
                              </a:rPr>
                              <m:t>/</m:t>
                            </m:r>
                          </m:e>
                        </m:func>
                        <m:r>
                          <a:rPr lang="fr-FR" sz="2000" i="1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fr-FR" sz="2000" dirty="0"/>
                          <m:t> </m:t>
                        </m:r>
                      </m:e>
                    </m:box>
                  </m:oMath>
                </a14:m>
                <a:r>
                  <a:rPr lang="fr-FR" sz="2000" dirty="0" smtClean="0"/>
                  <a:t>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(</m:t>
                    </m:r>
                    <m:f>
                      <m:fPr>
                        <m:type m:val="skw"/>
                        <m:ctrlPr>
                          <a:rPr lang="fr-F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/>
                          </a:rPr>
                          <m:t>𝑑𝐵</m:t>
                        </m:r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19" y="1773859"/>
                <a:ext cx="3842381" cy="474041"/>
              </a:xfrm>
              <a:prstGeom prst="rect">
                <a:avLst/>
              </a:prstGeom>
              <a:blipFill rotWithShape="1">
                <a:blip r:embed="rId5"/>
                <a:stretch>
                  <a:fillRect t="-88095" b="-12142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115025" y="4758818"/>
                <a:ext cx="2426827" cy="4675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𝑑𝐵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25" y="4758818"/>
                <a:ext cx="2426827" cy="467564"/>
              </a:xfrm>
              <a:prstGeom prst="rect">
                <a:avLst/>
              </a:prstGeom>
              <a:blipFill rotWithShape="1">
                <a:blip r:embed="rId6"/>
                <a:stretch>
                  <a:fillRect b="-609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1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Techniques Expérimentales Avancées, 2013-2014</a:t>
            </a:r>
            <a:endParaRPr lang="fr-FR"/>
          </a:p>
        </p:txBody>
      </p:sp>
      <p:sp>
        <p:nvSpPr>
          <p:cNvPr id="717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0F306-3FC2-4927-A478-7DDBCA1782FD}" type="slidenum">
              <a:rPr lang="fr-FR"/>
              <a:pPr eaLnBrk="1" hangingPunct="1"/>
              <a:t>9</a:t>
            </a:fld>
            <a:endParaRPr lang="fr-F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accent2"/>
                </a:solidFill>
              </a:rPr>
              <a:t>… Mais aussi…</a:t>
            </a:r>
            <a:endParaRPr lang="fr-FR" dirty="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1268412"/>
            <a:ext cx="8686800" cy="130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Non-linéarités</a:t>
            </a:r>
            <a:r>
              <a:rPr lang="fr-FR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</a:t>
            </a:r>
            <a:r>
              <a:rPr lang="fr-FR" sz="2000" dirty="0" smtClean="0"/>
              <a:t>ex: </a:t>
            </a:r>
            <a:r>
              <a:rPr lang="fr-FR" sz="1400" dirty="0" smtClean="0"/>
              <a:t> </a:t>
            </a:r>
            <a:r>
              <a:rPr lang="fr-FR" sz="1600" dirty="0" smtClean="0"/>
              <a:t>Angelo et al. </a:t>
            </a:r>
            <a:r>
              <a:rPr lang="fr-FR" sz="1600" dirty="0"/>
              <a:t>,  </a:t>
            </a:r>
            <a:r>
              <a:rPr lang="fr-FR" sz="1600" dirty="0" smtClean="0"/>
              <a:t>Phys. </a:t>
            </a:r>
            <a:r>
              <a:rPr lang="fr-FR" sz="1600" dirty="0" err="1" smtClean="0"/>
              <a:t>Rev</a:t>
            </a:r>
            <a:r>
              <a:rPr lang="fr-FR" sz="1600" dirty="0" smtClean="0"/>
              <a:t> </a:t>
            </a:r>
            <a:r>
              <a:rPr lang="fr-FR" sz="1600" dirty="0" err="1" smtClean="0"/>
              <a:t>Lett</a:t>
            </a:r>
            <a:r>
              <a:rPr lang="fr-FR" sz="1600" dirty="0" smtClean="0"/>
              <a:t>. </a:t>
            </a:r>
            <a:r>
              <a:rPr lang="fr-FR" sz="1600" b="1" dirty="0" smtClean="0"/>
              <a:t>93</a:t>
            </a:r>
            <a:r>
              <a:rPr lang="fr-FR" sz="1600" dirty="0" smtClean="0"/>
              <a:t>, 214301 </a:t>
            </a:r>
            <a:r>
              <a:rPr lang="fr-FR" sz="1600" dirty="0"/>
              <a:t>(</a:t>
            </a:r>
            <a:r>
              <a:rPr lang="fr-FR" sz="1600" dirty="0" smtClean="0"/>
              <a:t>2004). </a:t>
            </a:r>
            <a:endParaRPr lang="fr-FR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/>
              <a:t>    Excitation à f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 et f</a:t>
            </a:r>
            <a:r>
              <a:rPr lang="fr-FR" sz="2000" baseline="-25000" dirty="0" smtClean="0"/>
              <a:t>2               </a:t>
            </a:r>
            <a:r>
              <a:rPr lang="fr-FR" sz="2000" dirty="0"/>
              <a:t> </a:t>
            </a:r>
            <a:r>
              <a:rPr lang="fr-FR" sz="2000" dirty="0" smtClean="0"/>
              <a:t>  Mesure de la réponse à (f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+f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et </a:t>
            </a:r>
            <a:r>
              <a:rPr lang="fr-FR" sz="2000" dirty="0"/>
              <a:t>(</a:t>
            </a:r>
            <a:r>
              <a:rPr lang="fr-FR" sz="2000" dirty="0" smtClean="0"/>
              <a:t>f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-f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/>
              <a:t>	(autre technique pour tester la « solidification »)</a:t>
            </a:r>
            <a:endParaRPr lang="fr-FR" sz="2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 smtClean="0"/>
              <a:t>Ondes « actives »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000" dirty="0" smtClean="0"/>
              <a:t> cuves à ultrasons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000" dirty="0" smtClean="0"/>
              <a:t>Confinement par ondes stationnaires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/>
              <a:t>       ex: lévitation acoustique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</a:t>
            </a:r>
            <a:r>
              <a:rPr lang="fr-FR" sz="2000" dirty="0" smtClean="0"/>
              <a:t>mais aussi confinement de particules, de jets….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1600" dirty="0" smtClean="0"/>
              <a:t>voir:  </a:t>
            </a:r>
            <a:r>
              <a:rPr lang="fr-FR" sz="1600" dirty="0" err="1" smtClean="0"/>
              <a:t>Gröschl</a:t>
            </a:r>
            <a:r>
              <a:rPr lang="fr-FR" sz="1600" dirty="0" smtClean="0"/>
              <a:t>. </a:t>
            </a:r>
            <a:r>
              <a:rPr lang="fr-FR" sz="1600" dirty="0"/>
              <a:t>,  </a:t>
            </a:r>
            <a:r>
              <a:rPr lang="fr-FR" sz="1600" dirty="0" err="1" smtClean="0"/>
              <a:t>Acustica</a:t>
            </a:r>
            <a:r>
              <a:rPr lang="fr-FR" sz="1600" dirty="0" smtClean="0"/>
              <a:t>. </a:t>
            </a:r>
            <a:r>
              <a:rPr lang="fr-FR" sz="1600" b="1" dirty="0" smtClean="0"/>
              <a:t>84</a:t>
            </a:r>
            <a:r>
              <a:rPr lang="fr-FR" sz="1600" dirty="0" smtClean="0"/>
              <a:t>, 432 (1998). </a:t>
            </a:r>
            <a:endParaRPr lang="fr-FR" sz="16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FR" sz="20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2" name="Flèche droite 1"/>
          <p:cNvSpPr/>
          <p:nvPr/>
        </p:nvSpPr>
        <p:spPr bwMode="auto">
          <a:xfrm>
            <a:off x="2853160" y="2247900"/>
            <a:ext cx="636606" cy="1760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55" y="4661453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2730</Words>
  <Application>Microsoft Office PowerPoint</Application>
  <PresentationFormat>Affichage à l'écran (4:3)</PresentationFormat>
  <Paragraphs>663</Paragraphs>
  <Slides>39</Slides>
  <Notes>39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Modèle par défaut</vt:lpstr>
      <vt:lpstr>Equation</vt:lpstr>
      <vt:lpstr>Équation</vt:lpstr>
      <vt:lpstr>Image bitmap</vt:lpstr>
      <vt:lpstr>Mesures ultrasonores dans les fluides et les milieux dispersés</vt:lpstr>
      <vt:lpstr>Mesures acoustiques : Métrologie basée sur la propagation d’ondes élastiques </vt:lpstr>
      <vt:lpstr>Propagation du son : 4 types d’ondes</vt:lpstr>
      <vt:lpstr>Propagation du son en volume</vt:lpstr>
      <vt:lpstr>Propagation, réflexion et réfraction :</vt:lpstr>
      <vt:lpstr>Propagation, réflexion et réfraction :</vt:lpstr>
      <vt:lpstr>Réflexion et réfraction :</vt:lpstr>
      <vt:lpstr>Affaiblissements des ondes:</vt:lpstr>
      <vt:lpstr>… Mais aussi…</vt:lpstr>
      <vt:lpstr>Transducteurs:</vt:lpstr>
      <vt:lpstr>Mesures utilisant la propagation dans un fluide (mesure de durée de transit) :</vt:lpstr>
      <vt:lpstr>Techniques utilisant les échos :</vt:lpstr>
      <vt:lpstr>Echos et Doppler :</vt:lpstr>
      <vt:lpstr>Vélocimétrie à ultrasons:</vt:lpstr>
      <vt:lpstr>Vélocimétrie à ultrasons:</vt:lpstr>
      <vt:lpstr>Vélocimétrie à ultrasons:</vt:lpstr>
      <vt:lpstr>Vélocimétrie à ultrasons:</vt:lpstr>
      <vt:lpstr>Acoustique des milieux dispersés homogènes Modèle de Bio</vt:lpstr>
      <vt:lpstr>Acoustique des milieux dispersés homogènes Modèle de Biot</vt:lpstr>
      <vt:lpstr>Modules élastiques dans le modèle de Biot :</vt:lpstr>
      <vt:lpstr>Modules élastiques dans le modèle de Biot :</vt:lpstr>
      <vt:lpstr>Ondes acoustiques en milieu dispersé :</vt:lpstr>
      <vt:lpstr>Ondes de compression en milieu dispersé :</vt:lpstr>
      <vt:lpstr>Ondes de compression en milieu dispersé :</vt:lpstr>
      <vt:lpstr>Régimes de Biot :</vt:lpstr>
      <vt:lpstr>Mesures vitesse du son/atténuation dans les milieux dispersés</vt:lpstr>
      <vt:lpstr>Chaîne d’acquisition</vt:lpstr>
      <vt:lpstr>Suivi de zéro</vt:lpstr>
      <vt:lpstr>Suivi de zéro en deux temps</vt:lpstr>
      <vt:lpstr>Etalonnage dans une suspension monodisperse fluidisée</vt:lpstr>
      <vt:lpstr>Vitesse et atténuation à l proche de la taille des particules (f=3MHZ)</vt:lpstr>
      <vt:lpstr>Mesure de la dynamique de ségrégation</vt:lpstr>
      <vt:lpstr>Mesure de distance (f=10 MHZ): résolution &gt;10mm</vt:lpstr>
      <vt:lpstr>Statistique des échos = statistique de présence des billes</vt:lpstr>
      <vt:lpstr>Mesures de la concentration de fluides s’écoulant dans un milieu poreux</vt:lpstr>
      <vt:lpstr>Mesures de la concentration de fluides s’écoulant dans un milieu poreux</vt:lpstr>
      <vt:lpstr>Mesures de la concentration de fluides s’écoulant dans un milieu poreux</vt:lpstr>
      <vt:lpstr>Mesures de la concentration de fluides s’écoulant dans un milieu poreux</vt:lpstr>
      <vt:lpstr>Sources et compléments:</vt:lpstr>
    </vt:vector>
  </TitlesOfParts>
  <Company>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jerome</dc:creator>
  <cp:lastModifiedBy>jerome</cp:lastModifiedBy>
  <cp:revision>171</cp:revision>
  <cp:lastPrinted>2013-11-14T08:29:58Z</cp:lastPrinted>
  <dcterms:created xsi:type="dcterms:W3CDTF">2008-06-20T08:57:17Z</dcterms:created>
  <dcterms:modified xsi:type="dcterms:W3CDTF">2014-11-13T11:45:04Z</dcterms:modified>
</cp:coreProperties>
</file>